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91" r:id="rId2"/>
    <p:sldId id="368" r:id="rId3"/>
    <p:sldId id="369" r:id="rId4"/>
    <p:sldId id="370" r:id="rId5"/>
    <p:sldId id="371" r:id="rId6"/>
    <p:sldId id="372" r:id="rId7"/>
    <p:sldId id="373" r:id="rId8"/>
    <p:sldId id="382" r:id="rId9"/>
    <p:sldId id="258" r:id="rId10"/>
    <p:sldId id="374" r:id="rId11"/>
    <p:sldId id="375" r:id="rId12"/>
    <p:sldId id="409" r:id="rId13"/>
    <p:sldId id="410" r:id="rId14"/>
    <p:sldId id="411" r:id="rId15"/>
    <p:sldId id="378" r:id="rId16"/>
    <p:sldId id="379" r:id="rId17"/>
    <p:sldId id="380" r:id="rId18"/>
    <p:sldId id="3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9" autoAdjust="0"/>
    <p:restoredTop sz="52886" autoAdjust="0"/>
  </p:normalViewPr>
  <p:slideViewPr>
    <p:cSldViewPr>
      <p:cViewPr varScale="1">
        <p:scale>
          <a:sx n="38" d="100"/>
          <a:sy n="38" d="100"/>
        </p:scale>
        <p:origin x="2538" y="4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2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D9EA4-707F-4F00-8689-53460B4B5977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</dgm:pt>
    <dgm:pt modelId="{A5C2408D-8B78-4BA1-BF4B-760E1F0BE2D6}">
      <dgm:prSet phldrT="[文本]" custT="1"/>
      <dgm:spPr>
        <a:solidFill>
          <a:srgbClr val="002060"/>
        </a:solidFill>
      </dgm:spPr>
      <dgm:t>
        <a:bodyPr/>
        <a:lstStyle/>
        <a:p>
          <a:r>
            <a: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6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FECEE2-EF36-4CBB-9DFD-AAEFB5743BB1}" type="parTrans" cxnId="{C2CB83DC-46E3-4C3A-BEBC-DEA6ECF29767}">
      <dgm:prSet/>
      <dgm:spPr/>
      <dgm:t>
        <a:bodyPr/>
        <a:lstStyle/>
        <a:p>
          <a:endParaRPr lang="zh-CN" altLang="en-US"/>
        </a:p>
      </dgm:t>
    </dgm:pt>
    <dgm:pt modelId="{8B087404-87A0-4F80-AE27-A089607BEB20}" type="sibTrans" cxnId="{C2CB83DC-46E3-4C3A-BEBC-DEA6ECF29767}">
      <dgm:prSet/>
      <dgm:spPr/>
      <dgm:t>
        <a:bodyPr/>
        <a:lstStyle/>
        <a:p>
          <a:endParaRPr lang="zh-CN" altLang="en-US"/>
        </a:p>
      </dgm:t>
    </dgm:pt>
    <dgm:pt modelId="{31D2831E-7355-4E65-88C7-D85CCE5021C5}">
      <dgm:prSet phldrT="[文本]" custT="1"/>
      <dgm:spPr>
        <a:solidFill>
          <a:srgbClr val="002060"/>
        </a:solidFill>
      </dgm:spPr>
      <dgm:t>
        <a:bodyPr/>
        <a:lstStyle/>
        <a:p>
          <a:r>
            <a: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6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7084FD-3D69-499A-AD23-D3831324F8A4}" type="parTrans" cxnId="{C8419253-6E16-4E05-8B12-3EC99BA99161}">
      <dgm:prSet/>
      <dgm:spPr/>
      <dgm:t>
        <a:bodyPr/>
        <a:lstStyle/>
        <a:p>
          <a:endParaRPr lang="zh-CN" altLang="en-US"/>
        </a:p>
      </dgm:t>
    </dgm:pt>
    <dgm:pt modelId="{EFAAAB96-5B2B-42F9-AAF4-43A6F9242ABC}" type="sibTrans" cxnId="{C8419253-6E16-4E05-8B12-3EC99BA99161}">
      <dgm:prSet/>
      <dgm:spPr/>
      <dgm:t>
        <a:bodyPr/>
        <a:lstStyle/>
        <a:p>
          <a:endParaRPr lang="zh-CN" altLang="en-US"/>
        </a:p>
      </dgm:t>
    </dgm:pt>
    <dgm:pt modelId="{F9119255-BA13-4388-84FD-CAB4C503CCF6}">
      <dgm:prSet phldrT="[文本]" custT="1"/>
      <dgm:spPr>
        <a:solidFill>
          <a:srgbClr val="001659"/>
        </a:solidFill>
      </dgm:spPr>
      <dgm:t>
        <a:bodyPr/>
        <a:lstStyle/>
        <a:p>
          <a:r>
            <a: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6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F3BC9F-FA9B-4651-BED3-2F668AD19B21}" type="parTrans" cxnId="{4A0716CF-9853-444B-9EC0-2AF77ADC1A25}">
      <dgm:prSet/>
      <dgm:spPr/>
      <dgm:t>
        <a:bodyPr/>
        <a:lstStyle/>
        <a:p>
          <a:endParaRPr lang="zh-CN" altLang="en-US"/>
        </a:p>
      </dgm:t>
    </dgm:pt>
    <dgm:pt modelId="{4DE7CAB2-CD5D-49BD-82E8-43E646DC623D}" type="sibTrans" cxnId="{4A0716CF-9853-444B-9EC0-2AF77ADC1A25}">
      <dgm:prSet/>
      <dgm:spPr/>
      <dgm:t>
        <a:bodyPr/>
        <a:lstStyle/>
        <a:p>
          <a:endParaRPr lang="zh-CN" altLang="en-US"/>
        </a:p>
      </dgm:t>
    </dgm:pt>
    <dgm:pt modelId="{540C6E41-2217-4A5D-B1A2-17E5153DA7E9}" type="pres">
      <dgm:prSet presAssocID="{C7CD9EA4-707F-4F00-8689-53460B4B5977}" presName="Name0" presStyleCnt="0">
        <dgm:presLayoutVars>
          <dgm:dir/>
          <dgm:animLvl val="lvl"/>
          <dgm:resizeHandles val="exact"/>
        </dgm:presLayoutVars>
      </dgm:prSet>
      <dgm:spPr/>
    </dgm:pt>
    <dgm:pt modelId="{ECF501C1-1D46-49D3-930C-45384AC9A34E}" type="pres">
      <dgm:prSet presAssocID="{A5C2408D-8B78-4BA1-BF4B-760E1F0BE2D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A0CB0B3-2930-4C00-923D-A05FBAB3DA3B}" type="pres">
      <dgm:prSet presAssocID="{8B087404-87A0-4F80-AE27-A089607BEB20}" presName="parTxOnlySpace" presStyleCnt="0"/>
      <dgm:spPr/>
    </dgm:pt>
    <dgm:pt modelId="{6591734F-1222-40FD-B380-D754C09F0F45}" type="pres">
      <dgm:prSet presAssocID="{31D2831E-7355-4E65-88C7-D85CCE5021C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C3D1AD5-6741-44FA-B8D5-A0FA098E84C5}" type="pres">
      <dgm:prSet presAssocID="{EFAAAB96-5B2B-42F9-AAF4-43A6F9242ABC}" presName="parTxOnlySpace" presStyleCnt="0"/>
      <dgm:spPr/>
    </dgm:pt>
    <dgm:pt modelId="{42B0F4A5-1DD1-4EAA-B5DD-E8117DFB4D3D}" type="pres">
      <dgm:prSet presAssocID="{F9119255-BA13-4388-84FD-CAB4C503CCF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72410D-6A0A-4E61-9669-EF72F9F3C87F}" type="presOf" srcId="{31D2831E-7355-4E65-88C7-D85CCE5021C5}" destId="{6591734F-1222-40FD-B380-D754C09F0F45}" srcOrd="0" destOrd="0" presId="urn:microsoft.com/office/officeart/2005/8/layout/chevron1"/>
    <dgm:cxn modelId="{51F56D5E-2CC2-4FD3-AA97-454B879C20ED}" type="presOf" srcId="{F9119255-BA13-4388-84FD-CAB4C503CCF6}" destId="{42B0F4A5-1DD1-4EAA-B5DD-E8117DFB4D3D}" srcOrd="0" destOrd="0" presId="urn:microsoft.com/office/officeart/2005/8/layout/chevron1"/>
    <dgm:cxn modelId="{22CEE96E-2703-4B20-B812-C0D0D580BA6B}" type="presOf" srcId="{C7CD9EA4-707F-4F00-8689-53460B4B5977}" destId="{540C6E41-2217-4A5D-B1A2-17E5153DA7E9}" srcOrd="0" destOrd="0" presId="urn:microsoft.com/office/officeart/2005/8/layout/chevron1"/>
    <dgm:cxn modelId="{C8419253-6E16-4E05-8B12-3EC99BA99161}" srcId="{C7CD9EA4-707F-4F00-8689-53460B4B5977}" destId="{31D2831E-7355-4E65-88C7-D85CCE5021C5}" srcOrd="1" destOrd="0" parTransId="{2D7084FD-3D69-499A-AD23-D3831324F8A4}" sibTransId="{EFAAAB96-5B2B-42F9-AAF4-43A6F9242ABC}"/>
    <dgm:cxn modelId="{A30EFC58-593C-4AD8-A39F-ED31500BA636}" type="presOf" srcId="{A5C2408D-8B78-4BA1-BF4B-760E1F0BE2D6}" destId="{ECF501C1-1D46-49D3-930C-45384AC9A34E}" srcOrd="0" destOrd="0" presId="urn:microsoft.com/office/officeart/2005/8/layout/chevron1"/>
    <dgm:cxn modelId="{4A0716CF-9853-444B-9EC0-2AF77ADC1A25}" srcId="{C7CD9EA4-707F-4F00-8689-53460B4B5977}" destId="{F9119255-BA13-4388-84FD-CAB4C503CCF6}" srcOrd="2" destOrd="0" parTransId="{10F3BC9F-FA9B-4651-BED3-2F668AD19B21}" sibTransId="{4DE7CAB2-CD5D-49BD-82E8-43E646DC623D}"/>
    <dgm:cxn modelId="{C2CB83DC-46E3-4C3A-BEBC-DEA6ECF29767}" srcId="{C7CD9EA4-707F-4F00-8689-53460B4B5977}" destId="{A5C2408D-8B78-4BA1-BF4B-760E1F0BE2D6}" srcOrd="0" destOrd="0" parTransId="{47FECEE2-EF36-4CBB-9DFD-AAEFB5743BB1}" sibTransId="{8B087404-87A0-4F80-AE27-A089607BEB20}"/>
    <dgm:cxn modelId="{81855221-6F2B-40AE-8ACE-B18927C6A79F}" type="presParOf" srcId="{540C6E41-2217-4A5D-B1A2-17E5153DA7E9}" destId="{ECF501C1-1D46-49D3-930C-45384AC9A34E}" srcOrd="0" destOrd="0" presId="urn:microsoft.com/office/officeart/2005/8/layout/chevron1"/>
    <dgm:cxn modelId="{D31381AC-5FD7-45FC-A49B-D773D19DD9A8}" type="presParOf" srcId="{540C6E41-2217-4A5D-B1A2-17E5153DA7E9}" destId="{AA0CB0B3-2930-4C00-923D-A05FBAB3DA3B}" srcOrd="1" destOrd="0" presId="urn:microsoft.com/office/officeart/2005/8/layout/chevron1"/>
    <dgm:cxn modelId="{7255448E-E6C7-419C-B91B-7449AF564803}" type="presParOf" srcId="{540C6E41-2217-4A5D-B1A2-17E5153DA7E9}" destId="{6591734F-1222-40FD-B380-D754C09F0F45}" srcOrd="2" destOrd="0" presId="urn:microsoft.com/office/officeart/2005/8/layout/chevron1"/>
    <dgm:cxn modelId="{21732349-6115-4D96-AC6B-11CD369821F8}" type="presParOf" srcId="{540C6E41-2217-4A5D-B1A2-17E5153DA7E9}" destId="{DC3D1AD5-6741-44FA-B8D5-A0FA098E84C5}" srcOrd="3" destOrd="0" presId="urn:microsoft.com/office/officeart/2005/8/layout/chevron1"/>
    <dgm:cxn modelId="{95516823-BBAB-49F6-A3EE-66C07CCED2E6}" type="presParOf" srcId="{540C6E41-2217-4A5D-B1A2-17E5153DA7E9}" destId="{42B0F4A5-1DD1-4EAA-B5DD-E8117DFB4D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501C1-1D46-49D3-930C-45384AC9A34E}">
      <dsp:nvSpPr>
        <dsp:cNvPr id="0" name=""/>
        <dsp:cNvSpPr/>
      </dsp:nvSpPr>
      <dsp:spPr bwMode="white">
        <a:xfrm>
          <a:off x="2411" y="96728"/>
          <a:ext cx="2937420" cy="117496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033" tIns="88011" rIns="88011" bIns="88011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6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9895" y="96728"/>
        <a:ext cx="1762452" cy="1174968"/>
      </dsp:txXfrm>
    </dsp:sp>
    <dsp:sp modelId="{6591734F-1222-40FD-B380-D754C09F0F45}">
      <dsp:nvSpPr>
        <dsp:cNvPr id="0" name=""/>
        <dsp:cNvSpPr/>
      </dsp:nvSpPr>
      <dsp:spPr bwMode="white">
        <a:xfrm>
          <a:off x="2646089" y="96728"/>
          <a:ext cx="2937420" cy="117496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033" tIns="88011" rIns="88011" bIns="88011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6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33573" y="96728"/>
        <a:ext cx="1762452" cy="1174968"/>
      </dsp:txXfrm>
    </dsp:sp>
    <dsp:sp modelId="{42B0F4A5-1DD1-4EAA-B5DD-E8117DFB4D3D}">
      <dsp:nvSpPr>
        <dsp:cNvPr id="0" name=""/>
        <dsp:cNvSpPr/>
      </dsp:nvSpPr>
      <dsp:spPr bwMode="white">
        <a:xfrm>
          <a:off x="5289768" y="96728"/>
          <a:ext cx="2937420" cy="1174968"/>
        </a:xfrm>
        <a:prstGeom prst="chevron">
          <a:avLst/>
        </a:prstGeom>
        <a:solidFill>
          <a:srgbClr val="0016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033" tIns="88011" rIns="88011" bIns="88011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6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77252" y="96728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B0946E-8FB6-4283-80F6-B556416CBE7B}" type="datetimeFigureOut">
              <a:rPr lang="en-US" altLang="zh-CN"/>
              <a:t>8/17/2020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C8DEE6-4B0E-408B-A613-BD5345C454B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大家好，欢迎大家来到创造科学的讲座，今天首先要谈的是一个很重要的问题，怎么样能够确定有上帝存在呢？</a:t>
            </a: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15858E-6FB2-4B4E-9B4E-F91C43C89234}" type="slidenum">
              <a:rPr lang="zh-CN" altLang="en-US">
                <a:latin typeface="Calibri" panose="020F0502020204030204" pitchFamily="34" charset="0"/>
              </a:rPr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为什么相信有上帝存在呢？即使信徒，可能心中有怀疑，我们来详细地解释这句经文。“自从造天地以来”</a:t>
            </a:r>
            <a:r>
              <a:rPr lang="en-US" altLang="zh-CN" dirty="0"/>
              <a:t>——</a:t>
            </a:r>
            <a:r>
              <a:rPr lang="zh-CN" altLang="en-US" dirty="0"/>
              <a:t>从神创造物质宇宙开始，神的两个特点“永能”和“神性”是明明可知的。</a:t>
            </a:r>
          </a:p>
          <a:p>
            <a:pPr eaLnBrk="1" hangingPunct="1"/>
            <a:r>
              <a:rPr lang="zh-CN" altLang="en-US" dirty="0"/>
              <a:t>第一个属性是“永能”</a:t>
            </a:r>
            <a:r>
              <a:rPr lang="en-US" altLang="zh-CN" dirty="0"/>
              <a:t>——</a:t>
            </a:r>
            <a:r>
              <a:rPr lang="zh-CN" altLang="en-US" dirty="0"/>
              <a:t>永恒的能力，用现代话就是超自然的能力。</a:t>
            </a:r>
          </a:p>
          <a:p>
            <a:pPr eaLnBrk="1" hangingPunct="1"/>
            <a:r>
              <a:rPr lang="zh-CN" altLang="en-US" dirty="0"/>
              <a:t>第二个属性</a:t>
            </a:r>
            <a:r>
              <a:rPr lang="zh-CN" altLang="en-US" dirty="0">
                <a:sym typeface="+mn-ea"/>
              </a:rPr>
              <a:t>是</a:t>
            </a:r>
            <a:r>
              <a:rPr lang="zh-CN" altLang="en-US" dirty="0"/>
              <a:t>“神性”，表示他是非物质的，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超乎物质、能量、空间、时间的宇宙之外</a:t>
            </a:r>
            <a:r>
              <a:rPr lang="zh-CN" altLang="en-US" dirty="0"/>
              <a:t>，也是在自然规律的约束之外，神性是超乎于以物质为本的所有被造物之上。</a:t>
            </a:r>
          </a:p>
          <a:p>
            <a:pPr eaLnBrk="1" hangingPunct="1"/>
            <a:r>
              <a:rPr lang="zh-CN" altLang="en-US" dirty="0"/>
              <a:t>圣经说自从上帝创造这个物质的宇宙开始，他的这两个属性，是明明可知的，但是肉眼不能看到他。为什么是肉眼不能见？因为上帝的神性，他不是物质，肉眼所见的是物质。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BDD8C32-5CAC-4A0E-B442-CA8D96DBD328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有没有人曾经挑战过你：你把神给我看一下，我就相信？</a:t>
            </a:r>
          </a:p>
          <a:p>
            <a:pPr eaLnBrk="1" hangingPunct="1"/>
            <a:r>
              <a:rPr lang="zh-CN" altLang="en-US" dirty="0"/>
              <a:t>你知道怎么样回答吗？你可以这样回答，如果我能给你看的神，千万不要信，因为我能给你看的只是物质，难道我们要拜物质，例如拜一块木头？任何我能够给你看的不可能是你的创造者。可信的真神必须是肉眼看不见的，若是这样，怎么能确认他的存在？</a:t>
            </a:r>
          </a:p>
          <a:p>
            <a:pPr eaLnBrk="1" hangingPunct="1"/>
            <a:r>
              <a:rPr lang="zh-CN" altLang="en-US" dirty="0"/>
              <a:t>你们中多少相信我是存在的？你们为什么相信我存在？</a:t>
            </a:r>
            <a:r>
              <a:rPr lang="en-US" altLang="zh-CN" dirty="0"/>
              <a:t>——</a:t>
            </a:r>
            <a:r>
              <a:rPr lang="zh-CN" altLang="en-US" dirty="0"/>
              <a:t>因为听见，看见，甚至握过手，可以用感官确认我是存在的。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03D4BB-5653-4EF3-8922-35A0350870CE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 dirty="0" err="1"/>
              <a:t>另外一个人，达芬奇</a:t>
            </a:r>
            <a:r>
              <a:rPr lang="zh-CN" altLang="en-US" dirty="0"/>
              <a:t>这位</a:t>
            </a:r>
            <a:r>
              <a:rPr lang="en-US" altLang="zh-CN" dirty="0" err="1"/>
              <a:t>画蒙娜丽莎的画家</a:t>
            </a:r>
            <a:r>
              <a:rPr lang="zh-CN" altLang="en-US" dirty="0"/>
              <a:t>，</a:t>
            </a:r>
            <a:r>
              <a:rPr lang="en-US" altLang="zh-CN" dirty="0" err="1"/>
              <a:t>你们相信达芬奇存在吗？为什么相信他存在呢？见过他吗，听过他的声音吗？摸过他的手吗</a:t>
            </a:r>
            <a:r>
              <a:rPr lang="en-US" altLang="zh-CN" dirty="0"/>
              <a:t>？——</a:t>
            </a:r>
            <a:r>
              <a:rPr lang="en-US" altLang="zh-CN" dirty="0" err="1"/>
              <a:t>都没有</a:t>
            </a:r>
            <a:r>
              <a:rPr lang="zh-CN" altLang="en-US" dirty="0"/>
              <a:t>。</a:t>
            </a:r>
            <a:endParaRPr lang="en-US" altLang="zh-CN" dirty="0"/>
          </a:p>
          <a:p>
            <a:pPr eaLnBrk="1" hangingPunct="1"/>
            <a:r>
              <a:rPr lang="en-US" altLang="zh-CN" dirty="0" err="1"/>
              <a:t>为什么相信他存在</a:t>
            </a:r>
            <a:r>
              <a:rPr lang="en-US" altLang="zh-CN" dirty="0"/>
              <a:t>？</a:t>
            </a:r>
            <a:r>
              <a:rPr lang="zh-CN" altLang="en-US" dirty="0"/>
              <a:t>因为</a:t>
            </a:r>
            <a:r>
              <a:rPr lang="en-US" altLang="zh-CN" dirty="0" err="1"/>
              <a:t>有记载的历史，有他留下的伟大作品</a:t>
            </a:r>
            <a:r>
              <a:rPr lang="en-US" altLang="zh-CN" dirty="0"/>
              <a:t>《</a:t>
            </a:r>
            <a:r>
              <a:rPr lang="zh-CN" altLang="en-US" dirty="0"/>
              <a:t>蒙娜丽莎</a:t>
            </a:r>
            <a:r>
              <a:rPr lang="en-US" altLang="zh-CN" dirty="0"/>
              <a:t>》，</a:t>
            </a:r>
            <a:r>
              <a:rPr lang="zh-CN" altLang="en-US" dirty="0"/>
              <a:t>可以</a:t>
            </a:r>
            <a:r>
              <a:rPr lang="en-US" altLang="zh-CN" dirty="0" err="1"/>
              <a:t>在巴黎的</a:t>
            </a:r>
            <a:r>
              <a:rPr lang="zh-CN" altLang="en-US" dirty="0"/>
              <a:t>卢浮宫</a:t>
            </a:r>
            <a:r>
              <a:rPr lang="en-US" altLang="zh-CN" dirty="0" err="1"/>
              <a:t>博物馆看</a:t>
            </a:r>
            <a:r>
              <a:rPr lang="zh-CN" altLang="en-US" dirty="0"/>
              <a:t>到</a:t>
            </a:r>
            <a:r>
              <a:rPr lang="en-US" altLang="zh-CN" dirty="0"/>
              <a:t>。</a:t>
            </a:r>
          </a:p>
          <a:p>
            <a:pPr eaLnBrk="1" hangingPunct="1"/>
            <a:r>
              <a:rPr lang="en-US" altLang="zh-CN" dirty="0"/>
              <a:t>这个蒙娜丽莎的作品，不是超自然的物体，只是一块布，上面有些彩色的油。布和油都是自然的材料，但是组成一个不自然的排列和结构，这些排列和结构是不</a:t>
            </a:r>
            <a:r>
              <a:rPr lang="zh-CN" altLang="en-US" dirty="0"/>
              <a:t>可</a:t>
            </a:r>
            <a:r>
              <a:rPr lang="en-US" altLang="zh-CN" dirty="0" err="1"/>
              <a:t>能通过自然的方法形成的（如风吹、水流都不行</a:t>
            </a:r>
            <a:r>
              <a:rPr lang="en-US" altLang="zh-CN" dirty="0"/>
              <a:t>），</a:t>
            </a:r>
            <a:r>
              <a:rPr lang="en-US" altLang="zh-CN" dirty="0" err="1"/>
              <a:t>所以当我们看到这幅画，我们马上知道这是一个画家用智慧画出来的，不可能是自然形成的，我不用看</a:t>
            </a:r>
            <a:r>
              <a:rPr lang="zh-CN" altLang="en-US" dirty="0"/>
              <a:t>到</a:t>
            </a:r>
            <a:r>
              <a:rPr lang="en-US" altLang="zh-CN" dirty="0" err="1"/>
              <a:t>那位画家，我就看他的作品就知道他的存在</a:t>
            </a:r>
            <a:r>
              <a:rPr lang="en-US" altLang="zh-CN" dirty="0"/>
              <a:t>。</a:t>
            </a:r>
            <a:r>
              <a:rPr lang="zh-CN" altLang="en-US" dirty="0"/>
              <a:t>画作</a:t>
            </a:r>
            <a:r>
              <a:rPr lang="en-US" altLang="zh-CN" dirty="0" err="1"/>
              <a:t>肯定背后有一位画家，要不然不可能存在。看作品，就可以推断出有一位画家</a:t>
            </a:r>
            <a:r>
              <a:rPr lang="en-US" altLang="zh-CN" dirty="0"/>
              <a:t>。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BE56B6-AEDB-444E-9EDB-F7F114427277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下面哪一个更加复杂，手表？电脑？身体？</a:t>
            </a:r>
          </a:p>
          <a:p>
            <a:pPr eaLnBrk="1" hangingPunct="1"/>
            <a:r>
              <a:rPr lang="zh-CN" altLang="en-US" dirty="0"/>
              <a:t>身体最复杂。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手表是从哪里来？工厂，你们都认为手表是工厂生产出来的吗？不，不，下面我来告诉你们一个手表进化的故事。</a:t>
            </a:r>
          </a:p>
          <a:p>
            <a:pPr eaLnBrk="1" hangingPunct="1"/>
            <a:r>
              <a:rPr lang="zh-CN" altLang="en-US" dirty="0"/>
              <a:t>千百万年前，一个火山爆发，有高热的熔岩流出来，火山下方有些石头中有些铁，高热将铁熔化了，流出来到下面累积在一个小洞里。然后火山安静下来，铁凝固成金属的铁块。</a:t>
            </a:r>
          </a:p>
          <a:p>
            <a:pPr eaLnBrk="1" hangingPunct="1"/>
            <a:r>
              <a:rPr lang="zh-CN" altLang="en-US" dirty="0"/>
              <a:t>过了</a:t>
            </a:r>
            <a:r>
              <a:rPr lang="en-US" altLang="zh-CN" dirty="0"/>
              <a:t>100</a:t>
            </a:r>
            <a:r>
              <a:rPr lang="zh-CN" altLang="en-US" dirty="0"/>
              <a:t>万年没有发生什么事情，然后火山又爆发，有高热的熔岩流出来，那块铁又熔了，火山又喷出一些碳，部分的碳，落到液体的铁中，碳与铁混合变成了钢。然后火山安静下来，钢凝固成金属的钢块。</a:t>
            </a:r>
          </a:p>
          <a:p>
            <a:pPr eaLnBrk="1" hangingPunct="1"/>
            <a:r>
              <a:rPr lang="zh-CN" altLang="en-US" dirty="0"/>
              <a:t>过了</a:t>
            </a:r>
            <a:r>
              <a:rPr lang="en-US" altLang="zh-CN" dirty="0"/>
              <a:t>100</a:t>
            </a:r>
            <a:r>
              <a:rPr lang="zh-CN" altLang="en-US" dirty="0"/>
              <a:t>万年没有发生什么事情，然后火山又爆发，伴随着一些地震，那块钢不断震动震动，就碎了，变成很多钢碎块，都堆积在小洞里面，又有火山爆发和震动，碎块不断地摩擦，很多时间很多震动，变出一些原始的弹簧，经过多少亿年，形成一些手表的机械功能，开始功能很差，每天走慢了</a:t>
            </a:r>
            <a:r>
              <a:rPr lang="en-US" altLang="zh-CN" dirty="0"/>
              <a:t>23</a:t>
            </a:r>
            <a:r>
              <a:rPr lang="zh-CN" altLang="en-US" dirty="0"/>
              <a:t>个小时，再经过无数次的小小的改善，手表走得越来越准，最后到每天只差一秒，最后又有一次火山爆发，在这个手表的上方有些沙子，因为高热这些沙子熔了，变成玻璃，就流下来，盖住了手表，就变成了现代的手表。</a:t>
            </a:r>
          </a:p>
          <a:p>
            <a:pPr eaLnBrk="1" hangingPunct="1"/>
            <a:r>
              <a:rPr lang="zh-CN" altLang="en-US" dirty="0"/>
              <a:t>这就是科学对现代手表来历的解释，有没有人相信？如果你不能相信这个故事的可能性，那你不能相信进化论，因为进化论比这个自发形成手表的故事更加不可能。</a:t>
            </a: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2CA63D-08AA-49E2-80FE-89A5D1302762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我们都知道一块手表表明有造手表的人存在，手表是自然的材料，不过它组成一个不自然的结构。</a:t>
            </a:r>
          </a:p>
          <a:p>
            <a:pPr eaLnBrk="1" hangingPunct="1"/>
            <a:r>
              <a:rPr lang="zh-CN" altLang="en-US" dirty="0"/>
              <a:t>一台电脑也是同一个道理，里面复杂的结构表明有设计者和制造者。</a:t>
            </a:r>
          </a:p>
          <a:p>
            <a:pPr eaLnBrk="1" hangingPunct="1"/>
            <a:r>
              <a:rPr lang="zh-CN" altLang="en-US" dirty="0"/>
              <a:t>一个更加复杂的细胞呢，一条鱼呢，一只恐龙呢？一个人呢？</a:t>
            </a:r>
          </a:p>
          <a:p>
            <a:pPr eaLnBrk="1" hangingPunct="1"/>
            <a:r>
              <a:rPr lang="zh-CN" altLang="en-US" dirty="0"/>
              <a:t>它们能不能通过偶然产生的呢？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还记得这个逻辑吗？</a:t>
            </a:r>
          </a:p>
          <a:p>
            <a:pPr eaLnBrk="1" hangingPunct="1"/>
            <a:r>
              <a:rPr lang="zh-CN" altLang="en-US" dirty="0"/>
              <a:t>你见过我，所以相信我的存在。</a:t>
            </a:r>
          </a:p>
          <a:p>
            <a:pPr eaLnBrk="1" hangingPunct="1"/>
            <a:r>
              <a:rPr lang="zh-CN" altLang="en-US" dirty="0"/>
              <a:t>但我们都没有见过达芬奇，不过我们知道他的作品，我们都会同意在这幅作品的背后有一位画家，这个作品是以自然材料组成的，不过形成不自然的结构，就像手表，不是自然规律能够形成的。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CCC63D8-DC39-42A3-B2C2-67A8FDD742F8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我相信上帝存在的逻辑是与上面所说的一模一样。我没有见过神，不过我确实见过生命体，生命体的特点与手表和画是一样，虽然其中的材料是自然的，是化学分子构成的，但是它们形成一个不自然特殊的结构，不能通过自然规律的运行而产生，绝对不能自然产生。生命能够繁殖出生命，但是在生命存在之前，这些生命是从哪里来的？</a:t>
            </a:r>
          </a:p>
          <a:p>
            <a:pPr eaLnBrk="1" hangingPunct="1"/>
            <a:r>
              <a:rPr lang="en-US" altLang="zh-CN" dirty="0"/>
              <a:t>——</a:t>
            </a:r>
            <a:r>
              <a:rPr lang="zh-CN" altLang="en-US" dirty="0"/>
              <a:t>必须有一位创造者设计和创造这些生命，所以我说上帝存在，因为我看到上帝的作品</a:t>
            </a:r>
            <a:r>
              <a:rPr lang="en-US" altLang="zh-CN" dirty="0"/>
              <a:t>——</a:t>
            </a:r>
            <a:r>
              <a:rPr lang="zh-CN" altLang="en-US" dirty="0"/>
              <a:t>而且没有其他任何一个理论可以合理解释这些生命体。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938F13-B839-4F92-B90F-5420FF01E209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我们来读</a:t>
            </a:r>
            <a:r>
              <a:rPr lang="zh-CN" altLang="en-US" dirty="0">
                <a:sym typeface="+mn-ea"/>
              </a:rPr>
              <a:t> 罗马书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章</a:t>
            </a:r>
            <a:r>
              <a:rPr lang="en-US" altLang="zh-CN" dirty="0">
                <a:sym typeface="+mn-ea"/>
              </a:rPr>
              <a:t>20</a:t>
            </a:r>
            <a:r>
              <a:rPr lang="zh-CN" altLang="en-US" dirty="0">
                <a:sym typeface="+mn-ea"/>
              </a:rPr>
              <a:t>节</a:t>
            </a:r>
            <a:endParaRPr lang="en-US" altLang="zh-CN" dirty="0"/>
          </a:p>
          <a:p>
            <a:pPr eaLnBrk="1" hangingPunct="1"/>
            <a:endParaRPr lang="zh-CN" altLang="en-US" dirty="0"/>
          </a:p>
          <a:p>
            <a:pPr eaLnBrk="1" hangingPunct="1"/>
            <a:r>
              <a:rPr lang="zh-CN" altLang="en-US" dirty="0"/>
              <a:t>自从造天地以来，神的永能和神性是明明可知的，虽是眼不能见，但 借着所造之物，就可以晓得，叫人无可推诿。</a:t>
            </a:r>
          </a:p>
          <a:p>
            <a:pPr eaLnBrk="1" hangingPunct="1"/>
            <a:endParaRPr lang="zh-CN" altLang="en-US" dirty="0"/>
          </a:p>
          <a:p>
            <a:pPr eaLnBrk="1" hangingPunct="1"/>
            <a:r>
              <a:rPr lang="en-US" altLang="zh-CN" dirty="0"/>
              <a:t>——</a:t>
            </a:r>
            <a:r>
              <a:rPr lang="zh-CN" altLang="en-US" dirty="0"/>
              <a:t>今天我相信</a:t>
            </a:r>
            <a:r>
              <a:rPr lang="zh-CN" altLang="en-US"/>
              <a:t>上帝存在是因为</a:t>
            </a:r>
            <a:r>
              <a:rPr lang="zh-CN" altLang="en-US" dirty="0"/>
              <a:t>这个原因。这是圣经给我们看到的逻辑，也是很好很合理的逻辑。</a:t>
            </a:r>
          </a:p>
          <a:p>
            <a:pPr eaLnBrk="1" hangingPunct="1"/>
            <a:r>
              <a:rPr lang="zh-CN" altLang="en-US" dirty="0"/>
              <a:t>接下来我们看科学的证据。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无论你是否基督徒，都会面对这几个问题。</a:t>
            </a:r>
          </a:p>
          <a:p>
            <a:pPr eaLnBrk="1" hangingPunct="1"/>
            <a:r>
              <a:rPr lang="zh-CN" altLang="en-US" dirty="0"/>
              <a:t>我从哪里来？我为什么在这里？人死后将要到哪里去？</a:t>
            </a:r>
          </a:p>
          <a:p>
            <a:pPr eaLnBrk="1" hangingPunct="1"/>
            <a:r>
              <a:rPr lang="zh-CN" altLang="en-US" dirty="0"/>
              <a:t>我们小时候常会问父母，世界，地球和人类从哪里来？</a:t>
            </a:r>
          </a:p>
          <a:p>
            <a:pPr eaLnBrk="1" hangingPunct="1"/>
            <a:r>
              <a:rPr lang="zh-CN" altLang="en-US" dirty="0"/>
              <a:t>我们长大后面对人生，会问我为什么在这里？</a:t>
            </a:r>
          </a:p>
          <a:p>
            <a:pPr eaLnBrk="1" hangingPunct="1"/>
            <a:r>
              <a:rPr lang="zh-CN" altLang="en-US" dirty="0"/>
              <a:t>当我们意识到人会死，会离开这个世界，就会问人死了之后会到哪里去？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47DB12-F403-45F4-BA82-2FACFA6E5FC5}" type="slidenum">
              <a:rPr lang="zh-CN" altLang="en-US">
                <a:latin typeface="Calibri" panose="020F0502020204030204" pitchFamily="34" charset="0"/>
              </a:rPr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我从哪里来？对于这个问题，有两种非常不同的答案，一个来源于圣经，一个来源于无神论和进化论。</a:t>
            </a:r>
          </a:p>
          <a:p>
            <a:pPr eaLnBrk="1" hangingPunct="1"/>
            <a:r>
              <a:rPr lang="zh-CN" altLang="en-US" dirty="0"/>
              <a:t>我从哪里来的？圣经说，我们来源于神，圣经说神用智慧设计人类，并用他的能力创造人类，他的动机是爱。</a:t>
            </a:r>
          </a:p>
          <a:p>
            <a:pPr eaLnBrk="1" hangingPunct="1"/>
            <a:r>
              <a:rPr lang="zh-CN" altLang="en-US" dirty="0"/>
              <a:t>但在课本和媒体上，他们以进化论为基础，他们的回答就很不一样，说在漫长的时间中，某些原子盲目偶然互相的作用就产生了人类。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AA8634-8E63-48C2-97FA-AE7F85D5A56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zh-CN" b="0" dirty="0"/>
              <a:t>第二个问题，我为什么在这里</a:t>
            </a:r>
            <a:r>
              <a:rPr lang="zh-CN" altLang="en-US" b="0" dirty="0"/>
              <a:t>？</a:t>
            </a:r>
            <a:endParaRPr lang="zh-CN" altLang="zh-CN" b="0" dirty="0"/>
          </a:p>
          <a:p>
            <a:pPr eaLnBrk="1" hangingPunct="1"/>
            <a:r>
              <a:rPr lang="zh-CN" altLang="zh-CN" b="0" dirty="0"/>
              <a:t>圣经说，就是为了神，有人问耶稣说在整本旧约圣经中，</a:t>
            </a:r>
            <a:r>
              <a:rPr lang="zh-CN" altLang="en-US" b="0" dirty="0"/>
              <a:t>那</a:t>
            </a:r>
            <a:r>
              <a:rPr lang="zh-CN" altLang="zh-CN" b="0" dirty="0"/>
              <a:t>么多命令，哪</a:t>
            </a:r>
            <a:r>
              <a:rPr lang="zh-CN" altLang="en-US" b="0" dirty="0"/>
              <a:t>条</a:t>
            </a:r>
            <a:r>
              <a:rPr lang="zh-CN" altLang="zh-CN" b="0" dirty="0"/>
              <a:t>是最关键的，耶稣说有两条是最关键的，一条是你要爱神，一条是你要爱人。神主要的命令是让我们爱。</a:t>
            </a:r>
          </a:p>
          <a:p>
            <a:pPr eaLnBrk="1" hangingPunct="1"/>
            <a:r>
              <a:rPr lang="zh-CN" altLang="zh-CN" b="0" dirty="0"/>
              <a:t>如果你问无神论者，他很可能会说没有原因</a:t>
            </a:r>
            <a:r>
              <a:rPr lang="zh-CN" altLang="en-US" b="0" dirty="0"/>
              <a:t>。若一个目的是</a:t>
            </a:r>
            <a:r>
              <a:rPr lang="zh-CN" altLang="zh-CN" b="0" dirty="0"/>
              <a:t>为了尽可能可以长存，但是</a:t>
            </a:r>
            <a:r>
              <a:rPr lang="zh-CN" altLang="en-US" b="0" dirty="0"/>
              <a:t>人会死，</a:t>
            </a:r>
            <a:r>
              <a:rPr lang="zh-CN" altLang="zh-CN" b="0" dirty="0"/>
              <a:t>这</a:t>
            </a:r>
            <a:r>
              <a:rPr lang="zh-CN" altLang="en-US" b="0" dirty="0"/>
              <a:t>也</a:t>
            </a:r>
            <a:r>
              <a:rPr lang="zh-CN" altLang="zh-CN" b="0" dirty="0"/>
              <a:t>做不到</a:t>
            </a:r>
            <a:r>
              <a:rPr lang="zh-CN" altLang="en-US" b="0" dirty="0"/>
              <a:t>；若</a:t>
            </a:r>
            <a:r>
              <a:rPr lang="zh-CN" altLang="zh-CN" b="0" dirty="0"/>
              <a:t>另外一个</a:t>
            </a:r>
            <a:r>
              <a:rPr lang="zh-CN" altLang="en-US" b="0" dirty="0"/>
              <a:t>目的</a:t>
            </a:r>
            <a:r>
              <a:rPr lang="zh-CN" altLang="zh-CN" b="0" dirty="0"/>
              <a:t>是要繁殖后代，也许你会，也许不会，即使能繁殖后代，他们也不能长存，而且最后的结果是要死亡，让位给别人</a:t>
            </a:r>
            <a:r>
              <a:rPr lang="en-US" altLang="zh-CN" b="0" dirty="0"/>
              <a:t>……</a:t>
            </a:r>
            <a:endParaRPr lang="zh-CN" altLang="zh-CN" b="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DAAB1F-482E-4097-B914-8DBE0EA28386}" type="slidenum">
              <a:rPr lang="zh-CN" altLang="en-US">
                <a:latin typeface="Calibri" panose="020F0502020204030204" pitchFamily="34" charset="0"/>
              </a:rPr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第三个问题，死后往哪里去？</a:t>
            </a:r>
          </a:p>
          <a:p>
            <a:pPr eaLnBrk="1" hangingPunct="1"/>
            <a:r>
              <a:rPr lang="zh-CN" altLang="en-US" dirty="0"/>
              <a:t>圣经说死后要回到神那里，面对神的审判。</a:t>
            </a:r>
          </a:p>
          <a:p>
            <a:pPr eaLnBrk="1" hangingPunct="1"/>
            <a:r>
              <a:rPr lang="zh-CN" altLang="en-US" dirty="0"/>
              <a:t>无神论说没有灵魂，人死后就消失了（人死如灯灭）。</a:t>
            </a: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这个表汇总了三个最重要问题的答案：</a:t>
            </a:r>
          </a:p>
          <a:p>
            <a:pPr eaLnBrk="1" hangingPunct="1"/>
            <a:r>
              <a:rPr lang="zh-CN" altLang="en-US" dirty="0"/>
              <a:t>我从哪里来？圣经说来源于神。</a:t>
            </a:r>
          </a:p>
          <a:p>
            <a:pPr eaLnBrk="1" hangingPunct="1"/>
            <a:r>
              <a:rPr lang="zh-CN" altLang="en-US" dirty="0"/>
              <a:t>我为什么在这里？圣经说为了神。</a:t>
            </a:r>
          </a:p>
          <a:p>
            <a:pPr eaLnBrk="1" hangingPunct="1"/>
            <a:r>
              <a:rPr lang="zh-CN" altLang="en-US" dirty="0"/>
              <a:t>死后往哪里去？圣经说往神那里去。</a:t>
            </a:r>
          </a:p>
          <a:p>
            <a:pPr eaLnBrk="1" hangingPunct="1"/>
            <a:r>
              <a:rPr lang="zh-CN" altLang="en-US" dirty="0"/>
              <a:t>三个都与神有关。围绕着神，人生的意义在神那里。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zh-CN" altLang="en-US" dirty="0"/>
              <a:t>而进化论是另外一套答案。</a:t>
            </a:r>
          </a:p>
          <a:p>
            <a:pPr eaLnBrk="1" hangingPunct="1"/>
            <a:r>
              <a:rPr lang="zh-CN" altLang="en-US" dirty="0"/>
              <a:t>我从哪里来？进化论说来源于不存在。</a:t>
            </a:r>
          </a:p>
          <a:p>
            <a:pPr eaLnBrk="1" hangingPunct="1"/>
            <a:r>
              <a:rPr lang="zh-CN" altLang="en-US" dirty="0"/>
              <a:t>我为什么在这里？没有一个原因。</a:t>
            </a:r>
          </a:p>
          <a:p>
            <a:pPr eaLnBrk="1" hangingPunct="1"/>
            <a:r>
              <a:rPr lang="zh-CN" altLang="en-US" dirty="0"/>
              <a:t>死后往哪里去？往灭亡去。</a:t>
            </a:r>
          </a:p>
          <a:p>
            <a:pPr eaLnBrk="1" hangingPunct="1"/>
            <a:r>
              <a:rPr lang="zh-CN" altLang="en-US" dirty="0"/>
              <a:t>这是一个比较令人绝望的观点，面对这种世界观让人觉得人生没有什么意义。虽然圣经告诉我们将来人都要受神的审判，而且这的确是可怕的。但圣经又已经告诉我们一个救赎的方法和人生意义。</a:t>
            </a:r>
          </a:p>
          <a:p>
            <a:pPr eaLnBrk="1" hangingPunct="1"/>
            <a:endParaRPr lang="en-US" altLang="zh-CN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855D585-5F0D-447C-88D2-0A5F56D86BA6}" type="slidenum">
              <a:rPr lang="zh-CN" altLang="en-US">
                <a:latin typeface="Calibri" panose="020F0502020204030204" pitchFamily="34" charset="0"/>
              </a:rPr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dirty="0"/>
              <a:t>这两个观点最重要的问题是，我们如何确定有神存在，而且怎么样确定圣经所说的那位神就是创造主？</a:t>
            </a:r>
          </a:p>
        </p:txBody>
      </p:sp>
      <p:sp>
        <p:nvSpPr>
          <p:cNvPr id="17412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2049F4-0776-4F29-A459-3D1A1B30EC3A}" type="slidenum">
              <a:rPr lang="zh-CN" altLang="en-US">
                <a:latin typeface="Calibri" panose="020F0502020204030204" pitchFamily="34" charset="0"/>
              </a:rPr>
              <a:t>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证实圣经是真理的三个步骤</a:t>
            </a:r>
          </a:p>
          <a:p>
            <a:pPr eaLnBrk="1" hangingPunct="1"/>
            <a:r>
              <a:rPr lang="zh-CN" altLang="en-US" dirty="0"/>
              <a:t>自然界表明有一位超自然的、非物质的、全能的创造者。</a:t>
            </a:r>
          </a:p>
          <a:p>
            <a:pPr eaLnBrk="1" hangingPunct="1"/>
            <a:r>
              <a:rPr lang="zh-CN" altLang="en-US" dirty="0"/>
              <a:t>当人看了第一步，说确实有一位创造者后，但是怎么样才能知道创造者就是圣经的那位呢？</a:t>
            </a:r>
          </a:p>
          <a:p>
            <a:pPr eaLnBrk="1" hangingPunct="1"/>
            <a:r>
              <a:rPr lang="zh-CN" altLang="en-US" dirty="0"/>
              <a:t>第二步</a:t>
            </a:r>
          </a:p>
          <a:p>
            <a:pPr eaLnBrk="1" hangingPunct="1"/>
            <a:r>
              <a:rPr lang="zh-CN" altLang="en-US" dirty="0"/>
              <a:t>历史学与考古学证明圣经的记载是准确的，同时使我们可以大致计算出圣经书写的年代。 </a:t>
            </a:r>
          </a:p>
          <a:p>
            <a:pPr eaLnBrk="1" hangingPunct="1"/>
            <a:r>
              <a:rPr lang="zh-CN" altLang="en-US" dirty="0"/>
              <a:t>圣经主要是一本历史书，可以通过其他的历史和一些考古的材料来确认圣经是真实的历史。</a:t>
            </a:r>
          </a:p>
          <a:p>
            <a:pPr eaLnBrk="1" hangingPunct="1"/>
            <a:r>
              <a:rPr lang="zh-CN" altLang="en-US" dirty="0"/>
              <a:t>第三个步骤，就是怎么样确认圣经不但是真实的历史，而且又是通过上帝的启示而写的呢？</a:t>
            </a:r>
          </a:p>
          <a:p>
            <a:pPr eaLnBrk="1" hangingPunct="1"/>
            <a:r>
              <a:rPr lang="zh-CN" altLang="en-US" dirty="0"/>
              <a:t>就是圣经中记载了很多预言，隔了很长时间之后，都应验了，让我们可以明白这不能靠那些作者的小聪明可以写出来这本书。肯定是通过上帝的启示才能写出来的。这是很多基督徒总结出来的护教的</a:t>
            </a:r>
            <a:r>
              <a:rPr lang="en-US" altLang="zh-CN" dirty="0"/>
              <a:t>3</a:t>
            </a:r>
            <a:r>
              <a:rPr lang="zh-CN" altLang="en-US" dirty="0"/>
              <a:t>个步骤。</a:t>
            </a:r>
          </a:p>
          <a:p>
            <a:pPr eaLnBrk="1" hangingPunct="1"/>
            <a:r>
              <a:rPr lang="zh-CN" altLang="en-US" dirty="0"/>
              <a:t>我们这里主要谈第一个步骤。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F3A5E9-85FE-45D8-9A15-1A70602E8A90}" type="slidenum">
              <a:rPr lang="zh-CN" altLang="en-US">
                <a:latin typeface="Calibri" panose="020F0502020204030204" pitchFamily="34" charset="0"/>
              </a:rPr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/>
              <a:t>圣经有</a:t>
            </a:r>
            <a:r>
              <a:rPr lang="en-US" altLang="zh-CN" dirty="0"/>
              <a:t>2</a:t>
            </a:r>
            <a:r>
              <a:rPr lang="zh-CN" altLang="en-US" dirty="0"/>
              <a:t>个主要的经文谈这个确认神存在的方法：</a:t>
            </a:r>
          </a:p>
          <a:p>
            <a:pPr eaLnBrk="1" hangingPunct="1"/>
            <a:r>
              <a:rPr lang="zh-CN" altLang="en-US" dirty="0"/>
              <a:t>诗篇</a:t>
            </a:r>
            <a:r>
              <a:rPr lang="en-US" altLang="zh-CN" dirty="0"/>
              <a:t>19</a:t>
            </a:r>
            <a:r>
              <a:rPr lang="zh-CN" altLang="en-US" dirty="0"/>
              <a:t>篇，第一节，诸天述说神的荣耀；穹苍传扬他的手段。 </a:t>
            </a:r>
          </a:p>
          <a:p>
            <a:pPr eaLnBrk="1" hangingPunct="1"/>
            <a:r>
              <a:rPr lang="zh-CN" altLang="en-US" dirty="0"/>
              <a:t>罗马书 </a:t>
            </a:r>
            <a:r>
              <a:rPr lang="en-US" altLang="zh-CN" dirty="0"/>
              <a:t>1</a:t>
            </a:r>
            <a:r>
              <a:rPr lang="zh-CN" altLang="en-US" dirty="0"/>
              <a:t>章</a:t>
            </a:r>
            <a:r>
              <a:rPr lang="en-US" altLang="zh-CN" dirty="0"/>
              <a:t>20</a:t>
            </a:r>
            <a:r>
              <a:rPr lang="zh-CN" altLang="en-US" dirty="0"/>
              <a:t>节，自从造天地以来，神的永能和神性是明明可知的，虽是眼不能见，但借着所造之物，就可以晓得，叫人无可推诿。 </a:t>
            </a: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B0F5-4392-4AA0-8131-E0CCCBC92178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19F1-54F5-4604-AEE5-8FDEC2B9C1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FF81-567C-45BD-9078-B64D20E59C7B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E8CE-637E-4ED7-AA59-A13670E5759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ABD7-392E-4D76-A6C2-DBD8C3A97CB3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2B83-5B33-4EA1-BD15-858393121B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A749EACC-BB0E-4218-804A-ACF3CFF49CCD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880C0-5677-4746-A2DB-26893DCF13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EF5C-662A-46FD-B81F-BEE40A3633E0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A2C3-7C43-4739-BC19-101746558F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E1F2-1AE3-42B3-984D-8D35963A7B5E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B26E-D774-41B2-AB03-569E06ED2C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E206-759D-4BC2-91B6-C13DA9B194D8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4BEF-6DC8-415E-8F7F-6A2073A0E9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44E9-181D-4448-941B-D585D5FCF05C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8811-71A3-476C-93F3-9194B18713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0000"/>
            <a:ext cx="9144000" cy="6480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BDE1-E930-47C1-B048-F8EFD0A8F2E5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879F-DBE7-492B-837F-B85F02D0E3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D1D1-5066-4B03-A7E5-27F2EAA8EC34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27BB-8716-4A54-8E46-C15A0AB360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E494-18BB-417A-A723-CD5DF1EC1E7B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605E-1E00-45D9-BBE9-6344866B687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95C4-39D0-47D4-8705-801EDE21C88F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6D05-85BB-4D1F-BB2C-41DB23C2C8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 hidden="1"/>
          <p:cNvSpPr/>
          <p:nvPr userDrawn="1"/>
        </p:nvSpPr>
        <p:spPr>
          <a:xfrm>
            <a:off x="350838" y="6308725"/>
            <a:ext cx="549275" cy="504825"/>
          </a:xfrm>
          <a:prstGeom prst="ellipse">
            <a:avLst/>
          </a:prstGeom>
          <a:gradFill>
            <a:gsLst>
              <a:gs pos="80000">
                <a:srgbClr val="486AC1"/>
              </a:gs>
              <a:gs pos="26000">
                <a:srgbClr val="486AC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B428E2-8821-4895-A1E2-5C510EAA0265}" type="datetimeFigureOut">
              <a:rPr lang="zh-CN" altLang="en-US"/>
              <a:t>2020/8/17</a:t>
            </a:fld>
            <a:endParaRPr lang="zh-CN" alt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8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6E28E5-0B52-488C-913D-77038A7EE29F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6" name="矩形 15" hidden="1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80000">
                <a:srgbClr val="486AC1"/>
              </a:gs>
              <a:gs pos="26000">
                <a:srgbClr val="05226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6" hidden="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15075"/>
            <a:ext cx="7921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 hidden="1"/>
          <p:cNvSpPr txBox="1">
            <a:spLocks noChangeArrowheads="1"/>
          </p:cNvSpPr>
          <p:nvPr userDrawn="1"/>
        </p:nvSpPr>
        <p:spPr bwMode="auto">
          <a:xfrm>
            <a:off x="5940425" y="6516688"/>
            <a:ext cx="2947988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WWW.LIXINGXINYANG.COM</a:t>
            </a: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612440" y="764704"/>
            <a:ext cx="7920000" cy="21600"/>
          </a:xfrm>
          <a:prstGeom prst="rect">
            <a:avLst/>
          </a:prstGeom>
          <a:gradFill flip="none" rotWithShape="1">
            <a:gsLst>
              <a:gs pos="0">
                <a:srgbClr val="16357B"/>
              </a:gs>
              <a:gs pos="53000">
                <a:srgbClr val="0097E3"/>
              </a:gs>
              <a:gs pos="100000">
                <a:srgbClr val="0522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039" name="图片 11" hidden="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354763"/>
            <a:ext cx="6842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9"/>
          <p:cNvSpPr txBox="1">
            <a:spLocks noChangeArrowheads="1"/>
          </p:cNvSpPr>
          <p:nvPr/>
        </p:nvSpPr>
        <p:spPr bwMode="auto">
          <a:xfrm>
            <a:off x="3492500" y="5876925"/>
            <a:ext cx="245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讲 员：梁求真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852738"/>
            <a:ext cx="9144000" cy="400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00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5"/>
            <a:ext cx="9144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755650"/>
            <a:ext cx="22510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447800" y="2438400"/>
            <a:ext cx="3352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前 言</a:t>
            </a:r>
          </a:p>
        </p:txBody>
      </p:sp>
      <p:grpSp>
        <p:nvGrpSpPr>
          <p:cNvPr id="4103" name="组合 14"/>
          <p:cNvGrpSpPr/>
          <p:nvPr/>
        </p:nvGrpSpPr>
        <p:grpSpPr bwMode="auto">
          <a:xfrm>
            <a:off x="2195513" y="5013325"/>
            <a:ext cx="4679950" cy="719138"/>
            <a:chOff x="3344264" y="5445224"/>
            <a:chExt cx="2457272" cy="267528"/>
          </a:xfrm>
        </p:grpSpPr>
        <p:sp>
          <p:nvSpPr>
            <p:cNvPr id="4105" name="圆角矩形 59"/>
            <p:cNvSpPr>
              <a:spLocks noChangeArrowheads="1"/>
            </p:cNvSpPr>
            <p:nvPr/>
          </p:nvSpPr>
          <p:spPr bwMode="auto">
            <a:xfrm>
              <a:off x="3344264" y="5445224"/>
              <a:ext cx="2457272" cy="267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062AE"/>
                </a:gs>
                <a:gs pos="56000">
                  <a:srgbClr val="0098E4"/>
                </a:gs>
                <a:gs pos="100000">
                  <a:srgbClr val="1062AE"/>
                </a:gs>
              </a:gsLst>
              <a:lin ang="10800000"/>
            </a:gradFill>
            <a:ln w="19050">
              <a:solidFill>
                <a:srgbClr val="C2C2C2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21A3D0"/>
                </a:solidFill>
              </a:endParaRPr>
            </a:p>
          </p:txBody>
        </p:sp>
        <p:sp>
          <p:nvSpPr>
            <p:cNvPr id="17" name="TextBox 55"/>
            <p:cNvSpPr txBox="1">
              <a:spLocks noChangeArrowheads="1"/>
            </p:cNvSpPr>
            <p:nvPr/>
          </p:nvSpPr>
          <p:spPr bwMode="auto">
            <a:xfrm>
              <a:off x="3491800" y="5475934"/>
              <a:ext cx="2232217" cy="2299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创造科学讲座系列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/>
          <p:nvPr/>
        </p:nvGrpSpPr>
        <p:grpSpPr bwMode="auto">
          <a:xfrm>
            <a:off x="269875" y="808038"/>
            <a:ext cx="8721725" cy="1477962"/>
            <a:chOff x="649118" y="4191560"/>
            <a:chExt cx="7794003" cy="1477328"/>
          </a:xfrm>
        </p:grpSpPr>
        <p:sp>
          <p:nvSpPr>
            <p:cNvPr id="9" name="矩形 38"/>
            <p:cNvSpPr/>
            <p:nvPr/>
          </p:nvSpPr>
          <p:spPr>
            <a:xfrm>
              <a:off x="649118" y="4221709"/>
              <a:ext cx="7696117" cy="1439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2557" name="文本框 19"/>
            <p:cNvSpPr txBox="1">
              <a:spLocks noChangeArrowheads="1"/>
            </p:cNvSpPr>
            <p:nvPr/>
          </p:nvSpPr>
          <p:spPr bwMode="auto">
            <a:xfrm>
              <a:off x="679661" y="4191560"/>
              <a:ext cx="776346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000">
                  <a:latin typeface="汉仪大宋简"/>
                  <a:ea typeface="汉仪大宋简"/>
                  <a:cs typeface="汉仪大宋简"/>
                </a:rPr>
                <a:t>自从造天地以来，神的永能和神性是明明可知的，虽是眼不能见，但借着所造之物，就可以晓得。叫人无可推诿。</a:t>
              </a:r>
              <a:r>
                <a:rPr lang="en-US" altLang="zh-CN" sz="3000">
                  <a:latin typeface="汉仪大宋简"/>
                  <a:ea typeface="汉仪大宋简"/>
                  <a:cs typeface="汉仪大宋简"/>
                </a:rPr>
                <a:t>   --</a:t>
              </a:r>
              <a:r>
                <a:rPr lang="zh-CN" altLang="en-US" sz="3000">
                  <a:latin typeface="汉仪大宋简"/>
                  <a:ea typeface="汉仪大宋简"/>
                  <a:cs typeface="汉仪大宋简"/>
                </a:rPr>
                <a:t>圣经</a:t>
              </a:r>
              <a:r>
                <a:rPr lang="en-US" altLang="zh-CN" sz="3000">
                  <a:latin typeface="汉仪大宋简"/>
                  <a:ea typeface="汉仪大宋简"/>
                  <a:cs typeface="汉仪大宋简"/>
                </a:rPr>
                <a:t>, </a:t>
              </a:r>
              <a:r>
                <a:rPr lang="zh-CN" altLang="en-US" sz="3000">
                  <a:latin typeface="汉仪大宋简"/>
                  <a:ea typeface="汉仪大宋简"/>
                  <a:cs typeface="汉仪大宋简"/>
                </a:rPr>
                <a:t>罗马书</a:t>
              </a:r>
              <a:r>
                <a:rPr lang="en-US" altLang="zh-CN" sz="3000">
                  <a:latin typeface="汉仪大宋简"/>
                  <a:ea typeface="汉仪大宋简"/>
                  <a:cs typeface="汉仪大宋简"/>
                </a:rPr>
                <a:t>1:20</a:t>
              </a:r>
              <a:endParaRPr lang="zh-CN" altLang="en-US" sz="3000">
                <a:latin typeface="汉仪大宋简"/>
                <a:ea typeface="汉仪大宋简"/>
                <a:cs typeface="汉仪大宋简"/>
              </a:endParaRPr>
            </a:p>
          </p:txBody>
        </p:sp>
      </p:grpSp>
      <p:grpSp>
        <p:nvGrpSpPr>
          <p:cNvPr id="22531" name="Group 10"/>
          <p:cNvGrpSpPr/>
          <p:nvPr/>
        </p:nvGrpSpPr>
        <p:grpSpPr bwMode="auto">
          <a:xfrm>
            <a:off x="-180975" y="2362200"/>
            <a:ext cx="8824913" cy="2824163"/>
            <a:chOff x="-180528" y="996722"/>
            <a:chExt cx="8824494" cy="2824103"/>
          </a:xfrm>
        </p:grpSpPr>
        <p:sp>
          <p:nvSpPr>
            <p:cNvPr id="22537" name="文本框 13"/>
            <p:cNvSpPr txBox="1">
              <a:spLocks noChangeArrowheads="1"/>
            </p:cNvSpPr>
            <p:nvPr/>
          </p:nvSpPr>
          <p:spPr bwMode="auto">
            <a:xfrm>
              <a:off x="-180528" y="1412776"/>
              <a:ext cx="22322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rgbClr val="052262"/>
                  </a:solidFill>
                  <a:latin typeface="汉仪大宋简"/>
                  <a:ea typeface="汉仪大宋简"/>
                  <a:cs typeface="汉仪大宋简"/>
                </a:rPr>
                <a:t>神的</a:t>
              </a:r>
              <a:endParaRPr lang="en-GB" altLang="zh-CN" sz="4000">
                <a:solidFill>
                  <a:srgbClr val="052262"/>
                </a:solidFill>
                <a:latin typeface="汉仪大宋简"/>
                <a:ea typeface="汉仪大宋简"/>
                <a:cs typeface="汉仪大宋简"/>
              </a:endParaRPr>
            </a:p>
            <a:p>
              <a:pPr algn="ctr" eaLnBrk="1" hangingPunct="1"/>
              <a:r>
                <a:rPr lang="zh-CN" altLang="en-US" sz="4000">
                  <a:solidFill>
                    <a:srgbClr val="052262"/>
                  </a:solidFill>
                  <a:latin typeface="汉仪大宋简"/>
                  <a:ea typeface="汉仪大宋简"/>
                  <a:cs typeface="汉仪大宋简"/>
                </a:rPr>
                <a:t>属性</a:t>
              </a:r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2057741" y="996722"/>
              <a:ext cx="1223905" cy="646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永能</a:t>
              </a:r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2057741" y="2501640"/>
              <a:ext cx="1223905" cy="646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神性</a:t>
              </a:r>
            </a:p>
          </p:txBody>
        </p:sp>
        <p:sp>
          <p:nvSpPr>
            <p:cNvPr id="15" name="文本框 17"/>
            <p:cNvSpPr txBox="1"/>
            <p:nvPr/>
          </p:nvSpPr>
          <p:spPr>
            <a:xfrm>
              <a:off x="3851531" y="1758706"/>
              <a:ext cx="4792435" cy="2062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Char char="l"/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非物质的本性</a:t>
              </a:r>
            </a:p>
            <a:p>
              <a:pPr marL="457200" indent="-457200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Char char="l"/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超乎物质、能量、空间、时间宇宙之外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Char char="l"/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不受自然规律的约束</a:t>
              </a: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3851531" y="1071333"/>
              <a:ext cx="4608294" cy="585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Char char="l"/>
                <a:defRPr/>
              </a:pPr>
              <a:r>
                <a: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超自然的能力</a:t>
              </a:r>
            </a:p>
          </p:txBody>
        </p:sp>
        <p:grpSp>
          <p:nvGrpSpPr>
            <p:cNvPr id="22542" name="组合 12"/>
            <p:cNvGrpSpPr/>
            <p:nvPr/>
          </p:nvGrpSpPr>
          <p:grpSpPr bwMode="auto">
            <a:xfrm>
              <a:off x="1403648" y="1340768"/>
              <a:ext cx="720080" cy="1512168"/>
              <a:chOff x="1475656" y="1628800"/>
              <a:chExt cx="720080" cy="1512168"/>
            </a:xfrm>
          </p:grpSpPr>
          <p:cxnSp>
            <p:nvCxnSpPr>
              <p:cNvPr id="27" name="直接连接符 2"/>
              <p:cNvCxnSpPr/>
              <p:nvPr/>
            </p:nvCxnSpPr>
            <p:spPr>
              <a:xfrm>
                <a:off x="1475730" y="2348357"/>
                <a:ext cx="360346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16"/>
              <p:cNvCxnSpPr/>
              <p:nvPr/>
            </p:nvCxnSpPr>
            <p:spPr>
              <a:xfrm flipV="1">
                <a:off x="1836076" y="1629235"/>
                <a:ext cx="0" cy="151126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0"/>
              <p:cNvCxnSpPr/>
              <p:nvPr/>
            </p:nvCxnSpPr>
            <p:spPr>
              <a:xfrm>
                <a:off x="1836076" y="3140503"/>
                <a:ext cx="360345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2"/>
              <p:cNvCxnSpPr/>
              <p:nvPr/>
            </p:nvCxnSpPr>
            <p:spPr>
              <a:xfrm>
                <a:off x="1836076" y="1629235"/>
                <a:ext cx="360345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25"/>
            <p:cNvCxnSpPr/>
            <p:nvPr/>
          </p:nvCxnSpPr>
          <p:spPr>
            <a:xfrm>
              <a:off x="3281646" y="1341203"/>
              <a:ext cx="647669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4" name="Group 40"/>
            <p:cNvGrpSpPr/>
            <p:nvPr/>
          </p:nvGrpSpPr>
          <p:grpSpPr bwMode="auto">
            <a:xfrm>
              <a:off x="3214678" y="2063522"/>
              <a:ext cx="728658" cy="1502630"/>
              <a:chOff x="3214678" y="2063522"/>
              <a:chExt cx="728658" cy="1502630"/>
            </a:xfrm>
          </p:grpSpPr>
          <p:cxnSp>
            <p:nvCxnSpPr>
              <p:cNvPr id="20" name="直接连接符 29"/>
              <p:cNvCxnSpPr/>
              <p:nvPr/>
            </p:nvCxnSpPr>
            <p:spPr>
              <a:xfrm>
                <a:off x="3641990" y="2063499"/>
                <a:ext cx="0" cy="1503331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46" name="Group 35"/>
              <p:cNvGrpSpPr/>
              <p:nvPr/>
            </p:nvGrpSpPr>
            <p:grpSpPr bwMode="auto">
              <a:xfrm>
                <a:off x="3214678" y="2063522"/>
                <a:ext cx="728658" cy="1447800"/>
                <a:chOff x="3200400" y="2063522"/>
                <a:chExt cx="728658" cy="1447800"/>
              </a:xfrm>
            </p:grpSpPr>
            <p:grpSp>
              <p:nvGrpSpPr>
                <p:cNvPr id="22547" name="Group 34"/>
                <p:cNvGrpSpPr/>
                <p:nvPr/>
              </p:nvGrpSpPr>
              <p:grpSpPr bwMode="auto">
                <a:xfrm>
                  <a:off x="3200400" y="2063522"/>
                  <a:ext cx="728658" cy="793974"/>
                  <a:chOff x="3200400" y="2063522"/>
                  <a:chExt cx="728658" cy="793974"/>
                </a:xfrm>
              </p:grpSpPr>
              <p:cxnSp>
                <p:nvCxnSpPr>
                  <p:cNvPr id="24" name="直接连接符 27"/>
                  <p:cNvCxnSpPr/>
                  <p:nvPr/>
                </p:nvCxnSpPr>
                <p:spPr>
                  <a:xfrm>
                    <a:off x="3200696" y="2857232"/>
                    <a:ext cx="447653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32"/>
                  <p:cNvCxnSpPr/>
                  <p:nvPr/>
                </p:nvCxnSpPr>
                <p:spPr>
                  <a:xfrm>
                    <a:off x="3635650" y="2063499"/>
                    <a:ext cx="293673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32"/>
                  <p:cNvCxnSpPr/>
                  <p:nvPr/>
                </p:nvCxnSpPr>
                <p:spPr>
                  <a:xfrm>
                    <a:off x="3635650" y="2520689"/>
                    <a:ext cx="293673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直接连接符 32"/>
                <p:cNvCxnSpPr/>
                <p:nvPr/>
              </p:nvCxnSpPr>
              <p:spPr>
                <a:xfrm>
                  <a:off x="3635650" y="3511268"/>
                  <a:ext cx="293673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532" name="Group 56"/>
          <p:cNvGrpSpPr/>
          <p:nvPr/>
        </p:nvGrpSpPr>
        <p:grpSpPr bwMode="auto">
          <a:xfrm>
            <a:off x="266700" y="5334000"/>
            <a:ext cx="8610600" cy="647700"/>
            <a:chOff x="497687" y="5805264"/>
            <a:chExt cx="8120567" cy="648072"/>
          </a:xfrm>
        </p:grpSpPr>
        <p:sp>
          <p:nvSpPr>
            <p:cNvPr id="58" name="矩形 39"/>
            <p:cNvSpPr/>
            <p:nvPr/>
          </p:nvSpPr>
          <p:spPr>
            <a:xfrm>
              <a:off x="539607" y="5805264"/>
              <a:ext cx="8065173" cy="64807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2536" name="文本框 21"/>
            <p:cNvSpPr txBox="1">
              <a:spLocks noChangeArrowheads="1"/>
            </p:cNvSpPr>
            <p:nvPr/>
          </p:nvSpPr>
          <p:spPr bwMode="auto">
            <a:xfrm>
              <a:off x="497687" y="5805264"/>
              <a:ext cx="8120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latin typeface="汉仪大宋简"/>
                  <a:ea typeface="汉仪大宋简"/>
                  <a:cs typeface="汉仪大宋简"/>
                </a:rPr>
                <a:t>……</a:t>
              </a:r>
              <a:r>
                <a:rPr lang="zh-CN" altLang="en-US" sz="3200">
                  <a:solidFill>
                    <a:schemeClr val="bg1"/>
                  </a:solidFill>
                  <a:latin typeface="汉仪大宋简"/>
                  <a:ea typeface="汉仪大宋简"/>
                  <a:cs typeface="汉仪大宋简"/>
                </a:rPr>
                <a:t>不过‘是眼不能见’，怎么确认他的存在？ </a:t>
              </a: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  <p:grpSp>
        <p:nvGrpSpPr>
          <p:cNvPr id="24579" name="组合 3"/>
          <p:cNvGrpSpPr/>
          <p:nvPr/>
        </p:nvGrpSpPr>
        <p:grpSpPr bwMode="auto">
          <a:xfrm>
            <a:off x="609600" y="2438400"/>
            <a:ext cx="7924800" cy="1612900"/>
            <a:chOff x="609600" y="1092879"/>
            <a:chExt cx="6172200" cy="1066800"/>
          </a:xfrm>
        </p:grpSpPr>
        <p:sp>
          <p:nvSpPr>
            <p:cNvPr id="24581" name="文本框 49"/>
            <p:cNvSpPr txBox="1">
              <a:spLocks noChangeArrowheads="1"/>
            </p:cNvSpPr>
            <p:nvPr/>
          </p:nvSpPr>
          <p:spPr bwMode="auto">
            <a:xfrm>
              <a:off x="4407876" y="1106961"/>
              <a:ext cx="2373924" cy="10386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梁求真</a:t>
              </a:r>
              <a:endParaRPr lang="en-US" altLang="zh-CN" sz="4800">
                <a:solidFill>
                  <a:schemeClr val="bg1"/>
                </a:solidFill>
                <a:ea typeface="汉仪大宋简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的确存在</a:t>
              </a:r>
            </a:p>
          </p:txBody>
        </p:sp>
        <p:sp>
          <p:nvSpPr>
            <p:cNvPr id="24582" name="文本框 50"/>
            <p:cNvSpPr txBox="1">
              <a:spLocks noChangeArrowheads="1"/>
            </p:cNvSpPr>
            <p:nvPr/>
          </p:nvSpPr>
          <p:spPr bwMode="auto">
            <a:xfrm>
              <a:off x="609600" y="1106961"/>
              <a:ext cx="2017834" cy="10386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我见过</a:t>
              </a:r>
              <a:endParaRPr lang="en-US" altLang="zh-CN" sz="4800">
                <a:solidFill>
                  <a:schemeClr val="bg1"/>
                </a:solidFill>
                <a:ea typeface="汉仪大宋简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梁求真 </a:t>
              </a:r>
              <a:endParaRPr lang="zh-CN" altLang="en-US" sz="4800">
                <a:solidFill>
                  <a:srgbClr val="052262"/>
                </a:solidFill>
                <a:ea typeface="汉仪大宋简"/>
                <a:cs typeface="Arial" panose="020B0604020202020204" pitchFamily="34" charset="0"/>
              </a:endParaRPr>
            </a:p>
          </p:txBody>
        </p:sp>
        <p:sp>
          <p:nvSpPr>
            <p:cNvPr id="3" name="右箭头 2"/>
            <p:cNvSpPr/>
            <p:nvPr/>
          </p:nvSpPr>
          <p:spPr>
            <a:xfrm>
              <a:off x="2746131" y="1092879"/>
              <a:ext cx="1543050" cy="10668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判断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00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45"/>
          <p:cNvSpPr txBox="1">
            <a:spLocks noChangeArrowheads="1"/>
          </p:cNvSpPr>
          <p:nvPr/>
        </p:nvSpPr>
        <p:spPr bwMode="auto">
          <a:xfrm>
            <a:off x="4267200" y="3581400"/>
            <a:ext cx="2743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《</a:t>
            </a:r>
            <a:r>
              <a:rPr lang="zh-CN" altLang="en-US" sz="25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蒙娜丽莎</a:t>
            </a:r>
            <a:r>
              <a:rPr lang="en-US" altLang="zh-CN" sz="25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》</a:t>
            </a:r>
            <a:r>
              <a:rPr lang="zh-CN" altLang="en-US" sz="25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不可能是火山喷发产生的</a:t>
            </a:r>
            <a:r>
              <a:rPr lang="en-US" altLang="zh-CN" sz="25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—</a:t>
            </a:r>
            <a:r>
              <a:rPr lang="zh-CN" altLang="en-US" sz="2500">
                <a:solidFill>
                  <a:srgbClr val="FFFF00"/>
                </a:solidFill>
                <a:ea typeface="汉仪大宋简"/>
                <a:cs typeface="Arial" panose="020B0604020202020204" pitchFamily="34" charset="0"/>
              </a:rPr>
              <a:t>自然材料组成不自然的特殊结构。</a:t>
            </a:r>
          </a:p>
        </p:txBody>
      </p:sp>
      <p:sp>
        <p:nvSpPr>
          <p:cNvPr id="26628" name="文本框 46"/>
          <p:cNvSpPr txBox="1">
            <a:spLocks noChangeArrowheads="1"/>
          </p:cNvSpPr>
          <p:nvPr/>
        </p:nvSpPr>
        <p:spPr bwMode="auto">
          <a:xfrm>
            <a:off x="304800" y="3657600"/>
            <a:ext cx="2736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《</a:t>
            </a:r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蒙娜丽莎</a:t>
            </a:r>
            <a:r>
              <a:rPr lang="en-US" altLang="zh-CN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》</a:t>
            </a:r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是有画家用智慧创作的 </a:t>
            </a:r>
            <a:endParaRPr lang="zh-CN" altLang="en-US" sz="3200">
              <a:solidFill>
                <a:srgbClr val="052262"/>
              </a:solidFill>
              <a:ea typeface="汉仪大宋简"/>
              <a:cs typeface="Arial" panose="020B0604020202020204" pitchFamily="34" charset="0"/>
            </a:endParaRPr>
          </a:p>
        </p:txBody>
      </p:sp>
      <p:sp>
        <p:nvSpPr>
          <p:cNvPr id="26629" name="文本框 47"/>
          <p:cNvSpPr txBox="1">
            <a:spLocks noChangeArrowheads="1"/>
          </p:cNvSpPr>
          <p:nvPr/>
        </p:nvSpPr>
        <p:spPr bwMode="auto">
          <a:xfrm>
            <a:off x="4343400" y="1600200"/>
            <a:ext cx="144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我看过</a:t>
            </a:r>
            <a:endParaRPr lang="en-US" altLang="zh-CN" sz="3200">
              <a:solidFill>
                <a:schemeClr val="bg1"/>
              </a:solidFill>
              <a:ea typeface="汉仪大宋简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蒙娜丽莎</a:t>
            </a:r>
            <a:endParaRPr lang="zh-CN" altLang="en-US" sz="3200">
              <a:solidFill>
                <a:srgbClr val="052262"/>
              </a:solidFill>
              <a:ea typeface="汉仪大宋简"/>
              <a:cs typeface="Arial" panose="020B0604020202020204" pitchFamily="34" charset="0"/>
            </a:endParaRPr>
          </a:p>
        </p:txBody>
      </p:sp>
      <p:sp>
        <p:nvSpPr>
          <p:cNvPr id="26630" name="文本框 48"/>
          <p:cNvSpPr txBox="1">
            <a:spLocks noChangeArrowheads="1"/>
          </p:cNvSpPr>
          <p:nvPr/>
        </p:nvSpPr>
        <p:spPr bwMode="auto">
          <a:xfrm>
            <a:off x="381000" y="16002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我没见过达</a:t>
            </a:r>
            <a:r>
              <a:rPr lang="en-US" altLang="zh-CN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·</a:t>
            </a:r>
            <a:r>
              <a:rPr lang="zh-CN" altLang="en-US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芬奇 </a:t>
            </a:r>
            <a:endParaRPr lang="zh-CN" altLang="en-US" sz="3200">
              <a:solidFill>
                <a:srgbClr val="052262"/>
              </a:solidFill>
              <a:ea typeface="汉仪大宋简"/>
              <a:cs typeface="Arial" panose="020B0604020202020204" pitchFamily="34" charset="0"/>
            </a:endParaRPr>
          </a:p>
        </p:txBody>
      </p:sp>
      <p:sp>
        <p:nvSpPr>
          <p:cNvPr id="26631" name="文本框 52"/>
          <p:cNvSpPr txBox="1">
            <a:spLocks noChangeArrowheads="1"/>
          </p:cNvSpPr>
          <p:nvPr/>
        </p:nvSpPr>
        <p:spPr bwMode="auto">
          <a:xfrm>
            <a:off x="3200400" y="4170363"/>
            <a:ext cx="106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判断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  <p:sp>
        <p:nvSpPr>
          <p:cNvPr id="26633" name="文本框 13"/>
          <p:cNvSpPr txBox="1">
            <a:spLocks noChangeArrowheads="1"/>
          </p:cNvSpPr>
          <p:nvPr/>
        </p:nvSpPr>
        <p:spPr bwMode="auto">
          <a:xfrm>
            <a:off x="3124200" y="2112963"/>
            <a:ext cx="106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判断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28800" y="1600200"/>
            <a:ext cx="533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ctr"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zh-CN" altLang="en-US" sz="440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哪个更复杂？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44800" y="2392363"/>
            <a:ext cx="460851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一只手表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2.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一台电脑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3.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你的身体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33400" y="1112838"/>
            <a:ext cx="8208963" cy="1325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手表从哪里来？</a:t>
            </a:r>
          </a:p>
          <a:p>
            <a:pPr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千百万年以前，在一座火山的边上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……</a:t>
            </a:r>
          </a:p>
        </p:txBody>
      </p:sp>
      <p:pic>
        <p:nvPicPr>
          <p:cNvPr id="30723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29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10"/>
          <p:cNvSpPr txBox="1">
            <a:spLocks noChangeArrowheads="1"/>
          </p:cNvSpPr>
          <p:nvPr/>
        </p:nvSpPr>
        <p:spPr bwMode="auto">
          <a:xfrm>
            <a:off x="6230938" y="4800600"/>
            <a:ext cx="1328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手 表</a:t>
            </a:r>
            <a:endParaRPr lang="en-US" altLang="zh-CN" sz="2800">
              <a:solidFill>
                <a:schemeClr val="bg1"/>
              </a:solidFill>
              <a:latin typeface="汉仪大宋简"/>
              <a:ea typeface="汉仪大宋简"/>
              <a:cs typeface="汉仪大宋简"/>
            </a:endParaRPr>
          </a:p>
        </p:txBody>
      </p:sp>
      <p:sp>
        <p:nvSpPr>
          <p:cNvPr id="30725" name="文本框 11"/>
          <p:cNvSpPr txBox="1">
            <a:spLocks noChangeArrowheads="1"/>
          </p:cNvSpPr>
          <p:nvPr/>
        </p:nvSpPr>
        <p:spPr bwMode="auto">
          <a:xfrm>
            <a:off x="1658938" y="4800600"/>
            <a:ext cx="1328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火 山</a:t>
            </a:r>
            <a:endParaRPr lang="en-US" altLang="zh-CN" sz="2800">
              <a:solidFill>
                <a:schemeClr val="bg1"/>
              </a:solidFill>
              <a:latin typeface="汉仪大宋简"/>
              <a:ea typeface="汉仪大宋简"/>
              <a:cs typeface="汉仪大宋简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ChangeArrowheads="1"/>
          </p:cNvSpPr>
          <p:nvPr/>
        </p:nvSpPr>
        <p:spPr bwMode="auto">
          <a:xfrm>
            <a:off x="533400" y="1201738"/>
            <a:ext cx="8228013" cy="1847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一块</a:t>
            </a:r>
            <a:r>
              <a:rPr lang="zh-CN" altLang="en-US" sz="36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手表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表明必定有一个</a:t>
            </a:r>
            <a:r>
              <a:rPr lang="zh-CN" altLang="en-US" sz="36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造表的人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 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自然的材料组成不自然的特殊结构。</a:t>
            </a:r>
          </a:p>
        </p:txBody>
      </p:sp>
      <p:sp>
        <p:nvSpPr>
          <p:cNvPr id="11" name="Rectangle 1026"/>
          <p:cNvSpPr>
            <a:spLocks noChangeArrowheads="1"/>
          </p:cNvSpPr>
          <p:nvPr/>
        </p:nvSpPr>
        <p:spPr bwMode="auto">
          <a:xfrm>
            <a:off x="533400" y="2573338"/>
            <a:ext cx="8151813" cy="1312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一台</a:t>
            </a:r>
            <a:r>
              <a:rPr lang="zh-CN" altLang="en-US" sz="36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电脑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表明必定有一个</a:t>
            </a:r>
            <a:r>
              <a:rPr lang="zh-CN" altLang="en-US" sz="36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制造电脑的人 </a:t>
            </a:r>
            <a:endParaRPr lang="en-US" altLang="zh-CN" sz="3600" dirty="0">
              <a:solidFill>
                <a:srgbClr val="052262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自然的材料组成不自然的特殊结构。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05000" y="4114800"/>
            <a:ext cx="5334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一个细菌、一条鱼、</a:t>
            </a:r>
            <a:endParaRPr lang="en-US" altLang="zh-CN" sz="4400" dirty="0">
              <a:solidFill>
                <a:schemeClr val="tx1">
                  <a:lumMod val="95000"/>
                  <a:lumOff val="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一只恐龙、一个人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... 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  <p:grpSp>
        <p:nvGrpSpPr>
          <p:cNvPr id="3" name="组合 21"/>
          <p:cNvGrpSpPr/>
          <p:nvPr/>
        </p:nvGrpSpPr>
        <p:grpSpPr bwMode="auto">
          <a:xfrm>
            <a:off x="609600" y="2438400"/>
            <a:ext cx="7924800" cy="1612900"/>
            <a:chOff x="609600" y="1092879"/>
            <a:chExt cx="6172200" cy="1066800"/>
          </a:xfrm>
        </p:grpSpPr>
        <p:sp>
          <p:nvSpPr>
            <p:cNvPr id="34829" name="文本框 23"/>
            <p:cNvSpPr txBox="1">
              <a:spLocks noChangeArrowheads="1"/>
            </p:cNvSpPr>
            <p:nvPr/>
          </p:nvSpPr>
          <p:spPr bwMode="auto">
            <a:xfrm>
              <a:off x="4407876" y="1106961"/>
              <a:ext cx="2373924" cy="10386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梁求真</a:t>
              </a:r>
              <a:endParaRPr lang="en-US" altLang="zh-CN" sz="4800">
                <a:solidFill>
                  <a:schemeClr val="bg1"/>
                </a:solidFill>
                <a:ea typeface="汉仪大宋简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的确存在</a:t>
              </a:r>
            </a:p>
          </p:txBody>
        </p:sp>
        <p:sp>
          <p:nvSpPr>
            <p:cNvPr id="34830" name="文本框 24"/>
            <p:cNvSpPr txBox="1">
              <a:spLocks noChangeArrowheads="1"/>
            </p:cNvSpPr>
            <p:nvPr/>
          </p:nvSpPr>
          <p:spPr bwMode="auto">
            <a:xfrm>
              <a:off x="609600" y="1106961"/>
              <a:ext cx="2017834" cy="10386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我见过</a:t>
              </a:r>
              <a:endParaRPr lang="en-US" altLang="zh-CN" sz="4800">
                <a:solidFill>
                  <a:schemeClr val="bg1"/>
                </a:solidFill>
                <a:ea typeface="汉仪大宋简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梁求真 </a:t>
              </a:r>
              <a:endParaRPr lang="zh-CN" altLang="en-US" sz="4800">
                <a:solidFill>
                  <a:srgbClr val="052262"/>
                </a:solidFill>
                <a:ea typeface="汉仪大宋简"/>
                <a:cs typeface="Arial" panose="020B0604020202020204" pitchFamily="34" charset="0"/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>
              <a:off x="2746131" y="1092879"/>
              <a:ext cx="1543050" cy="10668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判断</a:t>
              </a: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-304800" y="-1600200"/>
            <a:ext cx="9753600" cy="7315200"/>
            <a:chOff x="-304800" y="-1600200"/>
            <a:chExt cx="9753600" cy="7315200"/>
          </a:xfrm>
        </p:grpSpPr>
        <p:pic>
          <p:nvPicPr>
            <p:cNvPr id="34822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-1600200"/>
              <a:ext cx="9753600" cy="73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文本框 27"/>
            <p:cNvSpPr txBox="1">
              <a:spLocks noChangeArrowheads="1"/>
            </p:cNvSpPr>
            <p:nvPr/>
          </p:nvSpPr>
          <p:spPr bwMode="auto">
            <a:xfrm>
              <a:off x="4191000" y="3626584"/>
              <a:ext cx="27432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《</a:t>
              </a:r>
              <a:r>
                <a:rPr lang="zh-CN" altLang="en-US" sz="25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蒙娜丽莎</a:t>
              </a:r>
              <a:r>
                <a:rPr lang="en-US" altLang="zh-CN" sz="25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》</a:t>
              </a:r>
              <a:r>
                <a:rPr lang="zh-CN" altLang="en-US" sz="25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不可能是火山喷发产生的</a:t>
              </a:r>
              <a:r>
                <a:rPr lang="en-US" altLang="zh-CN" sz="25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—</a:t>
              </a:r>
              <a:r>
                <a:rPr lang="zh-CN" altLang="en-US" sz="2500">
                  <a:solidFill>
                    <a:srgbClr val="FFFF00"/>
                  </a:solidFill>
                  <a:ea typeface="汉仪大宋简"/>
                  <a:cs typeface="Arial" panose="020B0604020202020204" pitchFamily="34" charset="0"/>
                </a:rPr>
                <a:t>自然材料组成不自然的特殊结构。</a:t>
              </a:r>
            </a:p>
          </p:txBody>
        </p:sp>
        <p:sp>
          <p:nvSpPr>
            <p:cNvPr id="34824" name="文本框 28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273630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《</a:t>
              </a:r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蒙娜丽莎</a:t>
              </a:r>
              <a:r>
                <a:rPr lang="en-US" altLang="zh-CN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》</a:t>
              </a:r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是有画家用智慧创作的 </a:t>
              </a:r>
              <a:endParaRPr lang="zh-CN" altLang="en-US" sz="3200">
                <a:solidFill>
                  <a:srgbClr val="052262"/>
                </a:solidFill>
                <a:ea typeface="汉仪大宋简"/>
                <a:cs typeface="Arial" panose="020B0604020202020204" pitchFamily="34" charset="0"/>
              </a:endParaRPr>
            </a:p>
          </p:txBody>
        </p:sp>
        <p:sp>
          <p:nvSpPr>
            <p:cNvPr id="34825" name="文本框 29"/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144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我看过</a:t>
              </a:r>
              <a:endParaRPr lang="en-US" altLang="zh-CN" sz="3200">
                <a:solidFill>
                  <a:schemeClr val="bg1"/>
                </a:solidFill>
                <a:ea typeface="汉仪大宋简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蒙娜丽莎</a:t>
              </a:r>
              <a:endParaRPr lang="zh-CN" altLang="en-US" sz="3200">
                <a:solidFill>
                  <a:srgbClr val="052262"/>
                </a:solidFill>
                <a:ea typeface="汉仪大宋简"/>
                <a:cs typeface="Arial" panose="020B0604020202020204" pitchFamily="34" charset="0"/>
              </a:endParaRPr>
            </a:p>
          </p:txBody>
        </p:sp>
        <p:sp>
          <p:nvSpPr>
            <p:cNvPr id="34826" name="文本框 30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1600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我没见过达</a:t>
              </a:r>
              <a:r>
                <a:rPr lang="en-US" altLang="zh-CN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·</a:t>
              </a:r>
              <a:r>
                <a:rPr lang="zh-CN" altLang="en-US" sz="32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芬奇 </a:t>
              </a:r>
              <a:endParaRPr lang="zh-CN" altLang="en-US" sz="3200">
                <a:solidFill>
                  <a:srgbClr val="052262"/>
                </a:solidFill>
                <a:ea typeface="汉仪大宋简"/>
                <a:cs typeface="Arial" panose="020B0604020202020204" pitchFamily="34" charset="0"/>
              </a:endParaRPr>
            </a:p>
          </p:txBody>
        </p:sp>
        <p:sp>
          <p:nvSpPr>
            <p:cNvPr id="34827" name="文本框 31"/>
            <p:cNvSpPr txBox="1">
              <a:spLocks noChangeArrowheads="1"/>
            </p:cNvSpPr>
            <p:nvPr/>
          </p:nvSpPr>
          <p:spPr bwMode="auto">
            <a:xfrm>
              <a:off x="3200400" y="4170402"/>
              <a:ext cx="1066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0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判断</a:t>
              </a:r>
            </a:p>
          </p:txBody>
        </p:sp>
        <p:sp>
          <p:nvSpPr>
            <p:cNvPr id="34828" name="文本框 32"/>
            <p:cNvSpPr txBox="1">
              <a:spLocks noChangeArrowheads="1"/>
            </p:cNvSpPr>
            <p:nvPr/>
          </p:nvSpPr>
          <p:spPr bwMode="auto">
            <a:xfrm>
              <a:off x="3124200" y="2113002"/>
              <a:ext cx="1066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000">
                  <a:solidFill>
                    <a:schemeClr val="bg1"/>
                  </a:solidFill>
                  <a:ea typeface="汉仪大宋简"/>
                  <a:cs typeface="Arial" panose="020B0604020202020204" pitchFamily="34" charset="0"/>
                </a:rPr>
                <a:t>判断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19200"/>
            <a:ext cx="84851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25"/>
          <p:cNvSpPr txBox="1">
            <a:spLocks noChangeArrowheads="1"/>
          </p:cNvSpPr>
          <p:nvPr/>
        </p:nvSpPr>
        <p:spPr bwMode="auto">
          <a:xfrm>
            <a:off x="5029200" y="2925763"/>
            <a:ext cx="2447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生命体不可能偶然产生</a:t>
            </a:r>
            <a:r>
              <a:rPr lang="en-US" altLang="zh-CN" sz="24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汉仪大宋简"/>
                <a:ea typeface="汉仪大宋简"/>
                <a:cs typeface="汉仪大宋简"/>
              </a:rPr>
              <a:t>自然材料组成不自然的特殊结构。</a:t>
            </a:r>
          </a:p>
        </p:txBody>
      </p:sp>
      <p:sp>
        <p:nvSpPr>
          <p:cNvPr id="36868" name="文本框 26"/>
          <p:cNvSpPr txBox="1">
            <a:spLocks noChangeArrowheads="1"/>
          </p:cNvSpPr>
          <p:nvPr/>
        </p:nvSpPr>
        <p:spPr bwMode="auto">
          <a:xfrm>
            <a:off x="5300663" y="1343025"/>
            <a:ext cx="1785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我见过生命体</a:t>
            </a:r>
          </a:p>
        </p:txBody>
      </p:sp>
      <p:sp>
        <p:nvSpPr>
          <p:cNvPr id="36869" name="文本框 27"/>
          <p:cNvSpPr txBox="1">
            <a:spLocks noChangeArrowheads="1"/>
          </p:cNvSpPr>
          <p:nvPr/>
        </p:nvSpPr>
        <p:spPr bwMode="auto">
          <a:xfrm>
            <a:off x="2133600" y="1343025"/>
            <a:ext cx="2087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我没见过神</a:t>
            </a:r>
          </a:p>
        </p:txBody>
      </p:sp>
      <p:sp>
        <p:nvSpPr>
          <p:cNvPr id="36870" name="文本框 28"/>
          <p:cNvSpPr txBox="1">
            <a:spLocks noChangeArrowheads="1"/>
          </p:cNvSpPr>
          <p:nvPr/>
        </p:nvSpPr>
        <p:spPr bwMode="auto">
          <a:xfrm>
            <a:off x="1908175" y="2925763"/>
            <a:ext cx="2235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必须有一位创造者设计与创造 </a:t>
            </a:r>
          </a:p>
        </p:txBody>
      </p:sp>
      <p:sp>
        <p:nvSpPr>
          <p:cNvPr id="36871" name="文本框 29"/>
          <p:cNvSpPr txBox="1">
            <a:spLocks noChangeArrowheads="1"/>
          </p:cNvSpPr>
          <p:nvPr/>
        </p:nvSpPr>
        <p:spPr bwMode="auto">
          <a:xfrm>
            <a:off x="2060575" y="4725988"/>
            <a:ext cx="19018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神的确存在</a:t>
            </a:r>
          </a:p>
        </p:txBody>
      </p:sp>
      <p:sp>
        <p:nvSpPr>
          <p:cNvPr id="36872" name="文本框 30"/>
          <p:cNvSpPr txBox="1">
            <a:spLocks noChangeArrowheads="1"/>
          </p:cNvSpPr>
          <p:nvPr/>
        </p:nvSpPr>
        <p:spPr bwMode="auto">
          <a:xfrm>
            <a:off x="395288" y="4148138"/>
            <a:ext cx="495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5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判</a:t>
            </a:r>
            <a:endParaRPr lang="en-US" altLang="zh-CN" sz="2500">
              <a:solidFill>
                <a:schemeClr val="bg1"/>
              </a:solidFill>
              <a:latin typeface="汉仪大宋简"/>
              <a:ea typeface="汉仪大宋简"/>
              <a:cs typeface="汉仪大宋简"/>
            </a:endParaRPr>
          </a:p>
          <a:p>
            <a:pPr eaLnBrk="1" hangingPunct="1"/>
            <a:r>
              <a:rPr lang="zh-CN" altLang="en-US" sz="2500">
                <a:solidFill>
                  <a:schemeClr val="bg1"/>
                </a:solidFill>
                <a:latin typeface="汉仪大宋简"/>
                <a:ea typeface="汉仪大宋简"/>
                <a:cs typeface="汉仪大宋简"/>
              </a:rPr>
              <a:t>断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2743200"/>
            <a:ext cx="3214688" cy="6477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7838" y="1447800"/>
            <a:ext cx="8056562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自从造天地以来，神的永能和神性是明明可知的，虽是眼不能见，但 </a:t>
            </a:r>
            <a:r>
              <a:rPr lang="zh-CN" altLang="en-US" sz="4000" dirty="0">
                <a:solidFill>
                  <a:srgbClr val="FFFF00"/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藉着所造之物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，就可以</a:t>
            </a:r>
            <a:r>
              <a:rPr lang="zh-CN" altLang="en-US" sz="400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晓得，叫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人无可推诿。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                             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--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圣经</a:t>
            </a:r>
            <a:r>
              <a:rPr lang="zh-CN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·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罗马书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1:20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如何确知有一位神？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57400"/>
            <a:ext cx="85248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6838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11"/>
          <p:cNvSpPr txBox="1">
            <a:spLocks noChangeArrowheads="1"/>
          </p:cNvSpPr>
          <p:nvPr/>
        </p:nvSpPr>
        <p:spPr bwMode="auto">
          <a:xfrm>
            <a:off x="1219200" y="2308225"/>
            <a:ext cx="1752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    1.</a:t>
            </a:r>
          </a:p>
          <a:p>
            <a:pPr eaLnBrk="1" hangingPunct="1"/>
            <a:r>
              <a:rPr lang="zh-CN" altLang="en-US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我从哪里来</a:t>
            </a:r>
            <a:r>
              <a:rPr lang="en-US" altLang="zh-CN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?</a:t>
            </a:r>
            <a:endParaRPr lang="zh-CN" altLang="en-US" sz="3600">
              <a:solidFill>
                <a:schemeClr val="bg1"/>
              </a:solidFill>
              <a:ea typeface="汉仪大宋简"/>
              <a:cs typeface="Arial" panose="020B0604020202020204" pitchFamily="34" charset="0"/>
            </a:endParaRPr>
          </a:p>
        </p:txBody>
      </p:sp>
      <p:sp>
        <p:nvSpPr>
          <p:cNvPr id="6149" name="文本框 13"/>
          <p:cNvSpPr txBox="1">
            <a:spLocks noChangeArrowheads="1"/>
          </p:cNvSpPr>
          <p:nvPr/>
        </p:nvSpPr>
        <p:spPr bwMode="auto">
          <a:xfrm>
            <a:off x="5410200" y="2306638"/>
            <a:ext cx="1600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    3.</a:t>
            </a:r>
          </a:p>
          <a:p>
            <a:pPr eaLnBrk="1" hangingPunct="1"/>
            <a:r>
              <a:rPr lang="zh-CN" altLang="en-US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我死后去哪里？</a:t>
            </a:r>
          </a:p>
        </p:txBody>
      </p:sp>
      <p:sp>
        <p:nvSpPr>
          <p:cNvPr id="6150" name="文本框 14"/>
          <p:cNvSpPr txBox="1">
            <a:spLocks noChangeArrowheads="1"/>
          </p:cNvSpPr>
          <p:nvPr/>
        </p:nvSpPr>
        <p:spPr bwMode="auto">
          <a:xfrm>
            <a:off x="3276600" y="2286000"/>
            <a:ext cx="1676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    2.</a:t>
            </a:r>
          </a:p>
          <a:p>
            <a:pPr eaLnBrk="1" hangingPunct="1"/>
            <a:r>
              <a:rPr lang="zh-CN" altLang="en-US" sz="3600">
                <a:solidFill>
                  <a:schemeClr val="bg1"/>
                </a:solidFill>
                <a:ea typeface="汉仪大宋简"/>
                <a:cs typeface="Arial" panose="020B0604020202020204" pitchFamily="34" charset="0"/>
              </a:rPr>
              <a:t>我为何在这里？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人的一生中最重要的三个问题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914400"/>
            <a:ext cx="257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19"/>
          <p:cNvSpPr txBox="1">
            <a:spLocks noChangeArrowheads="1"/>
          </p:cNvSpPr>
          <p:nvPr/>
        </p:nvSpPr>
        <p:spPr bwMode="auto">
          <a:xfrm>
            <a:off x="1116013" y="1752600"/>
            <a:ext cx="2727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</a:t>
            </a:r>
          </a:p>
        </p:txBody>
      </p:sp>
      <p:sp>
        <p:nvSpPr>
          <p:cNvPr id="8197" name="文本框 20"/>
          <p:cNvSpPr txBox="1">
            <a:spLocks noChangeArrowheads="1"/>
          </p:cNvSpPr>
          <p:nvPr/>
        </p:nvSpPr>
        <p:spPr bwMode="auto">
          <a:xfrm>
            <a:off x="5516563" y="1547813"/>
            <a:ext cx="2727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无神论</a:t>
            </a:r>
          </a:p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进化论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39813" y="3733800"/>
            <a:ext cx="29559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52262"/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     来自神：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智慧、设计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能力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爱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95888" y="3733800"/>
            <a:ext cx="35528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52262"/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     无从起源：</a:t>
            </a:r>
            <a:endParaRPr lang="en-US" altLang="zh-CN" sz="3600" dirty="0">
              <a:solidFill>
                <a:srgbClr val="052262"/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漫长的时间中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原子盲目地偶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    然相互作用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我从哪里来？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454400" y="3200400"/>
            <a:ext cx="5080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52262"/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没有原因：</a:t>
            </a:r>
            <a:endParaRPr lang="en-US" altLang="zh-CN" sz="3200" dirty="0">
              <a:solidFill>
                <a:srgbClr val="052262"/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为了长存（但是做不到）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为了繁衍后代（也许不会，即使做到也没有用，后代也不会长存）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为了死亡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54400" y="1143000"/>
            <a:ext cx="53292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52262"/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为了神：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爱神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爱人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我为什么在这里？</a:t>
            </a:r>
            <a:endParaRPr lang="zh-CN" altLang="en-US" dirty="0"/>
          </a:p>
        </p:txBody>
      </p:sp>
      <p:sp>
        <p:nvSpPr>
          <p:cNvPr id="10246" name="文本框 9"/>
          <p:cNvSpPr txBox="1">
            <a:spLocks noChangeArrowheads="1"/>
          </p:cNvSpPr>
          <p:nvPr/>
        </p:nvSpPr>
        <p:spPr bwMode="auto">
          <a:xfrm>
            <a:off x="838200" y="1524000"/>
            <a:ext cx="2727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</a:t>
            </a:r>
          </a:p>
        </p:txBody>
      </p:sp>
      <p:sp>
        <p:nvSpPr>
          <p:cNvPr id="10247" name="文本框 10"/>
          <p:cNvSpPr txBox="1">
            <a:spLocks noChangeArrowheads="1"/>
          </p:cNvSpPr>
          <p:nvPr/>
        </p:nvSpPr>
        <p:spPr bwMode="auto">
          <a:xfrm>
            <a:off x="685800" y="3962400"/>
            <a:ext cx="2727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无神论</a:t>
            </a:r>
          </a:p>
          <a:p>
            <a:pPr algn="ctr" eaLnBrk="1" hangingPunct="1"/>
            <a:r>
              <a:rPr lang="zh-CN" altLang="en-US"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进化论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3886200" y="4383088"/>
            <a:ext cx="41243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毁灭</a:t>
            </a:r>
            <a:endParaRPr lang="en-US" altLang="zh-CN" sz="4400" dirty="0">
              <a:solidFill>
                <a:schemeClr val="tx1">
                  <a:lumMod val="95000"/>
                  <a:lumOff val="5000"/>
                </a:schemeClr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86200" y="1447800"/>
            <a:ext cx="41243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回到神那里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, 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面对审判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…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我死后去哪里？</a:t>
            </a:r>
            <a:endParaRPr lang="zh-CN" altLang="en-US" dirty="0"/>
          </a:p>
        </p:txBody>
      </p:sp>
      <p:sp>
        <p:nvSpPr>
          <p:cNvPr id="12294" name="文本框 13"/>
          <p:cNvSpPr txBox="1">
            <a:spLocks noChangeArrowheads="1"/>
          </p:cNvSpPr>
          <p:nvPr/>
        </p:nvSpPr>
        <p:spPr bwMode="auto">
          <a:xfrm>
            <a:off x="838200" y="1587500"/>
            <a:ext cx="2727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</a:t>
            </a:r>
          </a:p>
        </p:txBody>
      </p:sp>
      <p:sp>
        <p:nvSpPr>
          <p:cNvPr id="12295" name="文本框 16"/>
          <p:cNvSpPr txBox="1">
            <a:spLocks noChangeArrowheads="1"/>
          </p:cNvSpPr>
          <p:nvPr/>
        </p:nvSpPr>
        <p:spPr bwMode="auto">
          <a:xfrm>
            <a:off x="701675" y="4178300"/>
            <a:ext cx="2727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无神论</a:t>
            </a:r>
          </a:p>
          <a:p>
            <a:pPr algn="ctr" eaLnBrk="1" hangingPunct="1"/>
            <a:r>
              <a:rPr lang="zh-CN" altLang="en-US"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进化论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人的一生中最重要的三个问题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9600" y="914400"/>
          <a:ext cx="8077200" cy="4998744"/>
        </p:xfrm>
        <a:graphic>
          <a:graphicData uri="http://schemas.openxmlformats.org/drawingml/2006/table">
            <a:tbl>
              <a:tblPr/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9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最重要的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三个问题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    圣经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无神论</a:t>
                      </a: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进化论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我们来自哪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里？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来自神。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来自不存在。</a:t>
                      </a:r>
                      <a:endParaRPr kumimoji="0" lang="zh-CN" altLang="en-US" sz="3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我们为什么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在这里？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为了神。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没有原因。</a:t>
                      </a:r>
                      <a:endParaRPr kumimoji="0" lang="zh-CN" altLang="en-US" sz="3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3.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我们死后去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哪里？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去神那里。</a:t>
                      </a:r>
                      <a:endParaRPr kumimoji="0" lang="en-US" altLang="zh-CN" sz="3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汉仪大宋简"/>
                          <a:cs typeface="Arial" panose="020B0604020202020204" pitchFamily="34" charset="0"/>
                        </a:rPr>
                        <a:t>往灭亡去。</a:t>
                      </a:r>
                      <a:endParaRPr kumimoji="0" lang="zh-CN" altLang="en-US" sz="3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汉仪大宋简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4400" y="1828800"/>
            <a:ext cx="7596188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ctr" eaLnBrk="1" fontAlgn="auto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如何确知有一位神？ </a:t>
            </a:r>
            <a:endParaRPr lang="en-US" altLang="zh-CN" sz="4400" dirty="0">
              <a:solidFill>
                <a:schemeClr val="tx1">
                  <a:lumMod val="95000"/>
                  <a:lumOff val="5000"/>
                </a:schemeClr>
              </a:solidFill>
              <a:ea typeface="汉仪大宋简" panose="02010609000101010101" pitchFamily="49" charset="-122"/>
              <a:cs typeface="Arial" panose="020B0604020202020204" pitchFamily="34" charset="0"/>
            </a:endParaRPr>
          </a:p>
          <a:p>
            <a:pPr marL="571500" indent="-571500" algn="ctr" eaLnBrk="1" fontAlgn="auto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l"/>
              <a:defRPr/>
            </a:pP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如何确知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圣经</a:t>
            </a:r>
            <a:r>
              <a:rPr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》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ea typeface="汉仪大宋简" panose="02010609000101010101" pitchFamily="49" charset="-122"/>
                <a:cs typeface="Arial" panose="020B0604020202020204" pitchFamily="34" charset="0"/>
              </a:rPr>
              <a:t>是真实的？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真理属于哪方？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52262"/>
                </a:solidFill>
                <a:latin typeface="+mj-ea"/>
              </a:rPr>
              <a:t>证实圣经是真理的三个步骤</a:t>
            </a:r>
            <a:endParaRPr lang="zh-CN" altLang="en-US" dirty="0"/>
          </a:p>
        </p:txBody>
      </p:sp>
      <p:graphicFrame>
        <p:nvGraphicFramePr>
          <p:cNvPr id="16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476250" y="817562"/>
          <a:ext cx="8229600" cy="136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矩形 16"/>
          <p:cNvSpPr/>
          <p:nvPr/>
        </p:nvSpPr>
        <p:spPr>
          <a:xfrm>
            <a:off x="395288" y="2209800"/>
            <a:ext cx="2736850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3575" y="2209800"/>
            <a:ext cx="2663825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40425" y="2209800"/>
            <a:ext cx="2670175" cy="373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03575" y="2217738"/>
            <a:ext cx="2740025" cy="368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历史学与考古学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证明圣经的记载是准确的，同时使我们可以大致计算出圣经书写的年代。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8313" y="2209800"/>
            <a:ext cx="2735262" cy="2144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自然界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证实了一位超自然的、非物质的、全能的创造者在。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40425" y="2217738"/>
            <a:ext cx="2735263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圣经中记载的很多</a:t>
            </a:r>
            <a:r>
              <a:rPr lang="zh-CN" altLang="en-US" sz="3200" dirty="0">
                <a:solidFill>
                  <a:srgbClr val="05226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预言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在过了很久以后都应验了，这证明圣经是上帝的启示。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"/>
          <p:cNvSpPr txBox="1">
            <a:spLocks noChangeArrowheads="1"/>
          </p:cNvSpPr>
          <p:nvPr/>
        </p:nvSpPr>
        <p:spPr bwMode="auto">
          <a:xfrm>
            <a:off x="477838" y="1346200"/>
            <a:ext cx="820896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4000">
                <a:ea typeface="汉仪大宋简"/>
                <a:cs typeface="Arial" panose="020B0604020202020204" pitchFamily="34" charset="0"/>
              </a:rPr>
              <a:t>诗篇</a:t>
            </a:r>
            <a:r>
              <a:rPr lang="en-US" altLang="zh-CN" sz="4000">
                <a:ea typeface="汉仪大宋简"/>
                <a:cs typeface="Arial" panose="020B0604020202020204" pitchFamily="34" charset="0"/>
              </a:rPr>
              <a:t>19</a:t>
            </a:r>
            <a:r>
              <a:rPr lang="zh-CN" altLang="en-US" sz="4000">
                <a:ea typeface="汉仪大宋简"/>
                <a:cs typeface="Arial" panose="020B0604020202020204" pitchFamily="34" charset="0"/>
              </a:rPr>
              <a:t>：</a:t>
            </a:r>
            <a:r>
              <a:rPr lang="en-US" altLang="zh-CN" sz="4000">
                <a:ea typeface="汉仪大宋简"/>
                <a:cs typeface="Arial" panose="020B0604020202020204" pitchFamily="34" charset="0"/>
              </a:rPr>
              <a:t>1</a:t>
            </a:r>
            <a:r>
              <a:rPr lang="zh-CN" altLang="en-US" sz="4000">
                <a:ea typeface="汉仪大宋简"/>
                <a:cs typeface="Arial" panose="020B0604020202020204" pitchFamily="34" charset="0"/>
              </a:rPr>
              <a:t>诸天述说神的荣耀；穹苍传扬他的手段。 </a:t>
            </a:r>
          </a:p>
          <a:p>
            <a:pPr algn="just" eaLnBrk="1" hangingPunct="1"/>
            <a:endParaRPr lang="zh-CN" altLang="en-US" sz="2400">
              <a:ea typeface="汉仪大宋简"/>
              <a:cs typeface="Arial" panose="020B0604020202020204" pitchFamily="34" charset="0"/>
            </a:endParaRPr>
          </a:p>
          <a:p>
            <a:pPr algn="just" eaLnBrk="1" hangingPunct="1"/>
            <a:r>
              <a:rPr lang="zh-CN" altLang="en-US" sz="4000">
                <a:ea typeface="汉仪大宋简"/>
                <a:cs typeface="Arial" panose="020B0604020202020204" pitchFamily="34" charset="0"/>
              </a:rPr>
              <a:t>罗马书 </a:t>
            </a:r>
            <a:r>
              <a:rPr lang="en-US" altLang="zh-CN" sz="4000">
                <a:ea typeface="汉仪大宋简"/>
                <a:cs typeface="Arial" panose="020B0604020202020204" pitchFamily="34" charset="0"/>
              </a:rPr>
              <a:t>1</a:t>
            </a:r>
            <a:r>
              <a:rPr lang="zh-CN" altLang="en-US" sz="4000">
                <a:ea typeface="汉仪大宋简"/>
                <a:cs typeface="Arial" panose="020B0604020202020204" pitchFamily="34" charset="0"/>
              </a:rPr>
              <a:t>：</a:t>
            </a:r>
            <a:r>
              <a:rPr lang="en-US" altLang="zh-CN" sz="4000">
                <a:ea typeface="汉仪大宋简"/>
                <a:cs typeface="Arial" panose="020B0604020202020204" pitchFamily="34" charset="0"/>
              </a:rPr>
              <a:t>20</a:t>
            </a:r>
            <a:r>
              <a:rPr lang="zh-CN" altLang="en-US" sz="4000">
                <a:ea typeface="汉仪大宋简"/>
                <a:cs typeface="Arial" panose="020B0604020202020204" pitchFamily="34" charset="0"/>
              </a:rPr>
              <a:t>自从造天地以来，神的永能和神性是明明可知的，虽是眼不能见，但藉著所造之物，就可以晓得，叫人无可推诿。 </a:t>
            </a:r>
            <a:endParaRPr lang="zh-CN" altLang="en-US" sz="4000">
              <a:solidFill>
                <a:srgbClr val="0D0D0D"/>
              </a:solidFill>
              <a:ea typeface="汉仪大宋简"/>
              <a:cs typeface="Arial" panose="020B0604020202020204" pitchFamily="34" charset="0"/>
            </a:endParaRPr>
          </a:p>
        </p:txBody>
      </p:sp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49287"/>
          </a:xfrm>
        </p:spPr>
        <p:txBody>
          <a:bodyPr/>
          <a:lstStyle/>
          <a:p>
            <a:pPr eaLnBrk="1" hangingPunct="1"/>
            <a:r>
              <a:rPr lang="zh-CN" altLang="en-US"/>
              <a:t>大自然的证明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2777</Words>
  <Application>Microsoft Office PowerPoint</Application>
  <PresentationFormat>全屏显示(4:3)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汉仪大宋简</vt:lpstr>
      <vt:lpstr>华文中宋</vt:lpstr>
      <vt:lpstr>宋体</vt:lpstr>
      <vt:lpstr>微软雅黑</vt:lpstr>
      <vt:lpstr>Arial</vt:lpstr>
      <vt:lpstr>Calibri</vt:lpstr>
      <vt:lpstr>Calibri Light</vt:lpstr>
      <vt:lpstr>Wingdings</vt:lpstr>
      <vt:lpstr>Wingdings 2</vt:lpstr>
      <vt:lpstr>1_HDOfficeLightV0</vt:lpstr>
      <vt:lpstr>PowerPoint 演示文稿</vt:lpstr>
      <vt:lpstr>人的一生中最重要的三个问题</vt:lpstr>
      <vt:lpstr>我从哪里来？</vt:lpstr>
      <vt:lpstr>我为什么在这里？</vt:lpstr>
      <vt:lpstr>我死后去哪里？</vt:lpstr>
      <vt:lpstr>人的一生中最重要的三个问题</vt:lpstr>
      <vt:lpstr>真理属于哪方？</vt:lpstr>
      <vt:lpstr>证实圣经是真理的三个步骤</vt:lpstr>
      <vt:lpstr>大自然的证明</vt:lpstr>
      <vt:lpstr>如何确知有一位神？</vt:lpstr>
      <vt:lpstr>如何确知有一位神？</vt:lpstr>
      <vt:lpstr>如何确知有一位神？</vt:lpstr>
      <vt:lpstr>如何确知有一位神？</vt:lpstr>
      <vt:lpstr>如何确知有一位神？</vt:lpstr>
      <vt:lpstr>如何确知有一位神？</vt:lpstr>
      <vt:lpstr>如何确知有一位神？</vt:lpstr>
      <vt:lpstr>如何确知有一位神？</vt:lpstr>
      <vt:lpstr>如何确知有一位神？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user</dc:creator>
  <cp:lastModifiedBy>Issac.vc Adams</cp:lastModifiedBy>
  <cp:revision>114</cp:revision>
  <dcterms:created xsi:type="dcterms:W3CDTF">2016-03-28T06:26:00Z</dcterms:created>
  <dcterms:modified xsi:type="dcterms:W3CDTF">2020-08-17T08:32:38Z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